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  <p:sldMasterId id="2147483678" r:id="rId4"/>
    <p:sldMasterId id="2147483692" r:id="rId5"/>
    <p:sldMasterId id="2147483705" r:id="rId6"/>
    <p:sldMasterId id="2147483718" r:id="rId7"/>
    <p:sldMasterId id="2147483731" r:id="rId8"/>
    <p:sldMasterId id="2147483744" r:id="rId9"/>
  </p:sldMasterIdLst>
  <p:notesMasterIdLst>
    <p:notesMasterId r:id="rId11"/>
  </p:notesMasterIdLst>
  <p:sldIdLst>
    <p:sldId id="259" r:id="rId10"/>
    <p:sldId id="308" r:id="rId12"/>
    <p:sldId id="792" r:id="rId13"/>
    <p:sldId id="333" r:id="rId14"/>
    <p:sldId id="663" r:id="rId15"/>
    <p:sldId id="664" r:id="rId16"/>
    <p:sldId id="661" r:id="rId17"/>
    <p:sldId id="666" r:id="rId18"/>
    <p:sldId id="667" r:id="rId19"/>
    <p:sldId id="668" r:id="rId20"/>
    <p:sldId id="709" r:id="rId21"/>
    <p:sldId id="708" r:id="rId22"/>
    <p:sldId id="751" r:id="rId23"/>
    <p:sldId id="750" r:id="rId24"/>
    <p:sldId id="752" r:id="rId25"/>
    <p:sldId id="753" r:id="rId26"/>
    <p:sldId id="754" r:id="rId27"/>
    <p:sldId id="793" r:id="rId28"/>
    <p:sldId id="665" r:id="rId29"/>
    <p:sldId id="580" r:id="rId30"/>
    <p:sldId id="579" r:id="rId31"/>
    <p:sldId id="573" r:id="rId32"/>
    <p:sldId id="574" r:id="rId33"/>
    <p:sldId id="575" r:id="rId34"/>
    <p:sldId id="619" r:id="rId35"/>
    <p:sldId id="576" r:id="rId36"/>
    <p:sldId id="577" r:id="rId37"/>
    <p:sldId id="578" r:id="rId38"/>
    <p:sldId id="591" r:id="rId39"/>
    <p:sldId id="569" r:id="rId40"/>
    <p:sldId id="592" r:id="rId41"/>
    <p:sldId id="593" r:id="rId42"/>
    <p:sldId id="594" r:id="rId43"/>
    <p:sldId id="595" r:id="rId44"/>
    <p:sldId id="596" r:id="rId45"/>
    <p:sldId id="600" r:id="rId46"/>
    <p:sldId id="794" r:id="rId47"/>
    <p:sldId id="570" r:id="rId48"/>
    <p:sldId id="601" r:id="rId49"/>
    <p:sldId id="602" r:id="rId50"/>
    <p:sldId id="603" r:id="rId51"/>
    <p:sldId id="604" r:id="rId52"/>
    <p:sldId id="605" r:id="rId53"/>
    <p:sldId id="606" r:id="rId54"/>
    <p:sldId id="609" r:id="rId55"/>
    <p:sldId id="610" r:id="rId56"/>
    <p:sldId id="611" r:id="rId57"/>
    <p:sldId id="795" r:id="rId58"/>
    <p:sldId id="612" r:id="rId59"/>
    <p:sldId id="613" r:id="rId60"/>
    <p:sldId id="653" r:id="rId61"/>
    <p:sldId id="616" r:id="rId62"/>
    <p:sldId id="617" r:id="rId63"/>
    <p:sldId id="843" r:id="rId64"/>
    <p:sldId id="844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FF1D"/>
    <a:srgbClr val="11FF11"/>
    <a:srgbClr val="FCD4B2"/>
    <a:srgbClr val="FFFFFF"/>
    <a:srgbClr val="F2B600"/>
    <a:srgbClr val="009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647" autoAdjust="0"/>
  </p:normalViewPr>
  <p:slideViewPr>
    <p:cSldViewPr>
      <p:cViewPr varScale="1">
        <p:scale>
          <a:sx n="76" d="100"/>
          <a:sy n="76" d="100"/>
        </p:scale>
        <p:origin x="1236" y="90"/>
      </p:cViewPr>
      <p:guideLst>
        <p:guide orient="horz" pos="2450"/>
        <p:guide pos="280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8" Type="http://schemas.openxmlformats.org/officeDocument/2006/relationships/tableStyles" Target="tableStyles.xml"/><Relationship Id="rId67" Type="http://schemas.openxmlformats.org/officeDocument/2006/relationships/viewProps" Target="viewProps.xml"/><Relationship Id="rId66" Type="http://schemas.openxmlformats.org/officeDocument/2006/relationships/presProps" Target="presProps.xml"/><Relationship Id="rId65" Type="http://schemas.openxmlformats.org/officeDocument/2006/relationships/slide" Target="slides/slide55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60" Type="http://schemas.openxmlformats.org/officeDocument/2006/relationships/slide" Target="slides/slide50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9.xml"/><Relationship Id="rId58" Type="http://schemas.openxmlformats.org/officeDocument/2006/relationships/slide" Target="slides/slide48.xml"/><Relationship Id="rId57" Type="http://schemas.openxmlformats.org/officeDocument/2006/relationships/slide" Target="slides/slide47.xml"/><Relationship Id="rId56" Type="http://schemas.openxmlformats.org/officeDocument/2006/relationships/slide" Target="slides/slide46.xml"/><Relationship Id="rId55" Type="http://schemas.openxmlformats.org/officeDocument/2006/relationships/slide" Target="slides/slide45.xml"/><Relationship Id="rId54" Type="http://schemas.openxmlformats.org/officeDocument/2006/relationships/slide" Target="slides/slide44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9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0" Type="http://schemas.openxmlformats.org/officeDocument/2006/relationships/slide" Target="slides/slide30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0" Type="http://schemas.openxmlformats.org/officeDocument/2006/relationships/slide" Target="slides/slide10.xml"/><Relationship Id="rId2" Type="http://schemas.openxmlformats.org/officeDocument/2006/relationships/theme" Target="theme/theme1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wmf"/></Relationships>
</file>

<file path=ppt/drawings/_rels/vmlDrawing2.vml.rels><?xml version="1.0" encoding="UTF-8" standalone="yes"?>
<Relationships xmlns="http://schemas.openxmlformats.org/package/2006/relationships"><Relationship Id="rId9" Type="http://schemas.openxmlformats.org/officeDocument/2006/relationships/image" Target="../media/image36.wmf"/><Relationship Id="rId8" Type="http://schemas.openxmlformats.org/officeDocument/2006/relationships/image" Target="../media/image35.wmf"/><Relationship Id="rId7" Type="http://schemas.openxmlformats.org/officeDocument/2006/relationships/image" Target="../media/image34.wmf"/><Relationship Id="rId6" Type="http://schemas.openxmlformats.org/officeDocument/2006/relationships/image" Target="../media/image33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Relationship Id="rId33" Type="http://schemas.openxmlformats.org/officeDocument/2006/relationships/image" Target="../media/image60.wmf"/><Relationship Id="rId32" Type="http://schemas.openxmlformats.org/officeDocument/2006/relationships/image" Target="../media/image59.wmf"/><Relationship Id="rId31" Type="http://schemas.openxmlformats.org/officeDocument/2006/relationships/image" Target="../media/image58.wmf"/><Relationship Id="rId30" Type="http://schemas.openxmlformats.org/officeDocument/2006/relationships/image" Target="../media/image57.wmf"/><Relationship Id="rId3" Type="http://schemas.openxmlformats.org/officeDocument/2006/relationships/image" Target="../media/image30.wmf"/><Relationship Id="rId29" Type="http://schemas.openxmlformats.org/officeDocument/2006/relationships/image" Target="../media/image56.wmf"/><Relationship Id="rId28" Type="http://schemas.openxmlformats.org/officeDocument/2006/relationships/image" Target="../media/image55.wmf"/><Relationship Id="rId27" Type="http://schemas.openxmlformats.org/officeDocument/2006/relationships/image" Target="../media/image54.wmf"/><Relationship Id="rId26" Type="http://schemas.openxmlformats.org/officeDocument/2006/relationships/image" Target="../media/image53.wmf"/><Relationship Id="rId25" Type="http://schemas.openxmlformats.org/officeDocument/2006/relationships/image" Target="../media/image52.wmf"/><Relationship Id="rId24" Type="http://schemas.openxmlformats.org/officeDocument/2006/relationships/image" Target="../media/image51.wmf"/><Relationship Id="rId23" Type="http://schemas.openxmlformats.org/officeDocument/2006/relationships/image" Target="../media/image50.wmf"/><Relationship Id="rId22" Type="http://schemas.openxmlformats.org/officeDocument/2006/relationships/image" Target="../media/image49.wmf"/><Relationship Id="rId21" Type="http://schemas.openxmlformats.org/officeDocument/2006/relationships/image" Target="../media/image48.wmf"/><Relationship Id="rId20" Type="http://schemas.openxmlformats.org/officeDocument/2006/relationships/image" Target="../media/image47.wmf"/><Relationship Id="rId2" Type="http://schemas.openxmlformats.org/officeDocument/2006/relationships/image" Target="../media/image29.wmf"/><Relationship Id="rId19" Type="http://schemas.openxmlformats.org/officeDocument/2006/relationships/image" Target="../media/image46.wmf"/><Relationship Id="rId18" Type="http://schemas.openxmlformats.org/officeDocument/2006/relationships/image" Target="../media/image45.wmf"/><Relationship Id="rId17" Type="http://schemas.openxmlformats.org/officeDocument/2006/relationships/image" Target="../media/image44.wmf"/><Relationship Id="rId16" Type="http://schemas.openxmlformats.org/officeDocument/2006/relationships/image" Target="../media/image43.wmf"/><Relationship Id="rId15" Type="http://schemas.openxmlformats.org/officeDocument/2006/relationships/image" Target="../media/image42.wmf"/><Relationship Id="rId14" Type="http://schemas.openxmlformats.org/officeDocument/2006/relationships/image" Target="../media/image41.wmf"/><Relationship Id="rId13" Type="http://schemas.openxmlformats.org/officeDocument/2006/relationships/image" Target="../media/image40.wmf"/><Relationship Id="rId12" Type="http://schemas.openxmlformats.org/officeDocument/2006/relationships/image" Target="../media/image39.wmf"/><Relationship Id="rId11" Type="http://schemas.openxmlformats.org/officeDocument/2006/relationships/image" Target="../media/image38.wmf"/><Relationship Id="rId10" Type="http://schemas.openxmlformats.org/officeDocument/2006/relationships/image" Target="../media/image37.wmf"/><Relationship Id="rId1" Type="http://schemas.openxmlformats.org/officeDocument/2006/relationships/image" Target="../media/image2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5.vml.rels><?xml version="1.0" encoding="UTF-8" standalone="yes"?>
<Relationships xmlns="http://schemas.openxmlformats.org/package/2006/relationships"><Relationship Id="rId9" Type="http://schemas.openxmlformats.org/officeDocument/2006/relationships/image" Target="../media/image36.wmf"/><Relationship Id="rId8" Type="http://schemas.openxmlformats.org/officeDocument/2006/relationships/image" Target="../media/image35.wmf"/><Relationship Id="rId7" Type="http://schemas.openxmlformats.org/officeDocument/2006/relationships/image" Target="../media/image34.wmf"/><Relationship Id="rId6" Type="http://schemas.openxmlformats.org/officeDocument/2006/relationships/image" Target="../media/image33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Relationship Id="rId33" Type="http://schemas.openxmlformats.org/officeDocument/2006/relationships/image" Target="../media/image60.wmf"/><Relationship Id="rId32" Type="http://schemas.openxmlformats.org/officeDocument/2006/relationships/image" Target="../media/image59.wmf"/><Relationship Id="rId31" Type="http://schemas.openxmlformats.org/officeDocument/2006/relationships/image" Target="../media/image78.wmf"/><Relationship Id="rId30" Type="http://schemas.openxmlformats.org/officeDocument/2006/relationships/image" Target="../media/image57.wmf"/><Relationship Id="rId3" Type="http://schemas.openxmlformats.org/officeDocument/2006/relationships/image" Target="../media/image30.wmf"/><Relationship Id="rId29" Type="http://schemas.openxmlformats.org/officeDocument/2006/relationships/image" Target="../media/image56.wmf"/><Relationship Id="rId28" Type="http://schemas.openxmlformats.org/officeDocument/2006/relationships/image" Target="../media/image55.wmf"/><Relationship Id="rId27" Type="http://schemas.openxmlformats.org/officeDocument/2006/relationships/image" Target="../media/image54.wmf"/><Relationship Id="rId26" Type="http://schemas.openxmlformats.org/officeDocument/2006/relationships/image" Target="../media/image53.wmf"/><Relationship Id="rId25" Type="http://schemas.openxmlformats.org/officeDocument/2006/relationships/image" Target="../media/image52.wmf"/><Relationship Id="rId24" Type="http://schemas.openxmlformats.org/officeDocument/2006/relationships/image" Target="../media/image51.wmf"/><Relationship Id="rId23" Type="http://schemas.openxmlformats.org/officeDocument/2006/relationships/image" Target="../media/image50.wmf"/><Relationship Id="rId22" Type="http://schemas.openxmlformats.org/officeDocument/2006/relationships/image" Target="../media/image49.wmf"/><Relationship Id="rId21" Type="http://schemas.openxmlformats.org/officeDocument/2006/relationships/image" Target="../media/image48.wmf"/><Relationship Id="rId20" Type="http://schemas.openxmlformats.org/officeDocument/2006/relationships/image" Target="../media/image47.wmf"/><Relationship Id="rId2" Type="http://schemas.openxmlformats.org/officeDocument/2006/relationships/image" Target="../media/image29.wmf"/><Relationship Id="rId19" Type="http://schemas.openxmlformats.org/officeDocument/2006/relationships/image" Target="../media/image46.wmf"/><Relationship Id="rId18" Type="http://schemas.openxmlformats.org/officeDocument/2006/relationships/image" Target="../media/image45.wmf"/><Relationship Id="rId17" Type="http://schemas.openxmlformats.org/officeDocument/2006/relationships/image" Target="../media/image44.wmf"/><Relationship Id="rId16" Type="http://schemas.openxmlformats.org/officeDocument/2006/relationships/image" Target="../media/image43.wmf"/><Relationship Id="rId15" Type="http://schemas.openxmlformats.org/officeDocument/2006/relationships/image" Target="../media/image42.wmf"/><Relationship Id="rId14" Type="http://schemas.openxmlformats.org/officeDocument/2006/relationships/image" Target="../media/image41.wmf"/><Relationship Id="rId13" Type="http://schemas.openxmlformats.org/officeDocument/2006/relationships/image" Target="../media/image40.wmf"/><Relationship Id="rId12" Type="http://schemas.openxmlformats.org/officeDocument/2006/relationships/image" Target="../media/image39.wmf"/><Relationship Id="rId11" Type="http://schemas.openxmlformats.org/officeDocument/2006/relationships/image" Target="../media/image38.wmf"/><Relationship Id="rId10" Type="http://schemas.openxmlformats.org/officeDocument/2006/relationships/image" Target="../media/image37.wmf"/><Relationship Id="rId1" Type="http://schemas.openxmlformats.org/officeDocument/2006/relationships/image" Target="../media/image2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image" Target="../media/image99.wmf"/><Relationship Id="rId1" Type="http://schemas.openxmlformats.org/officeDocument/2006/relationships/image" Target="../media/image9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46EFEF-7C29-4E6E-871D-B6BCE3D38A1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Blue title slide 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715762"/>
            <a:ext cx="6858000" cy="1608645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4422171"/>
            <a:ext cx="6858000" cy="12192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HP_White_RGB_150_L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64" y="487705"/>
            <a:ext cx="1974941" cy="1974941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prstClr val="black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prstClr val="black"/>
              </a:solidFill>
              <a:cs typeface="HP Simplified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Half-page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9" y="1584963"/>
            <a:ext cx="3878263" cy="4293059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7"/>
            <a:ext cx="8458200" cy="573024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0"/>
            <a:ext cx="4011612" cy="42930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9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Half page, sub 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9" y="1584961"/>
            <a:ext cx="3878263" cy="4296588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7"/>
            <a:ext cx="8458200" cy="573024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0"/>
            <a:ext cx="4011612" cy="42930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2" y="1001854"/>
            <a:ext cx="8460105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9" name="TextBox 8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6" y="313417"/>
            <a:ext cx="8460105" cy="57302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584960"/>
            <a:ext cx="2523744" cy="4296832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584963"/>
            <a:ext cx="2523744" cy="4296833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584960"/>
            <a:ext cx="2527300" cy="4296832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2" y="1001854"/>
            <a:ext cx="8460105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10" name="TextBox 9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11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256458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400" b="1" i="0" spc="-100" baseline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8" y="6386346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en-US" sz="700" dirty="0">
                <a:solidFill>
                  <a:prstClr val="white"/>
                </a:solidFill>
                <a:cs typeface="HP Simplified"/>
              </a:rPr>
              <a:t>© Copyright 2012 Hewlett-Packard Development Company, L.P.  The information contained herein is subject to change without notice.</a:t>
            </a:r>
            <a:endParaRPr lang="en-US" sz="700" dirty="0">
              <a:solidFill>
                <a:prstClr val="white"/>
              </a:solidFill>
              <a:cs typeface="HP Simplified"/>
            </a:endParaRPr>
          </a:p>
        </p:txBody>
      </p:sp>
      <p:pic>
        <p:nvPicPr>
          <p:cNvPr id="8" name="Picture 7" descr="HPR_White_RGB_150_SMno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503920" y="6265863"/>
            <a:ext cx="356592" cy="3565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009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2564904"/>
            <a:ext cx="8229600" cy="1584176"/>
          </a:xfr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316993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title slide 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715762"/>
            <a:ext cx="6858000" cy="1608645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4422171"/>
            <a:ext cx="6858000" cy="12192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HP_White_RGB_150_L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64" y="487705"/>
            <a:ext cx="1974941" cy="1974941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prstClr val="black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prstClr val="black"/>
              </a:solidFill>
              <a:cs typeface="HP Simplified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4" name="TextBox 3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5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316993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256458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400" b="1" i="0" spc="-100" baseline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8" y="6386346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en-US" sz="700" dirty="0">
                <a:solidFill>
                  <a:prstClr val="white"/>
                </a:solidFill>
                <a:cs typeface="HP Simplified"/>
              </a:rPr>
              <a:t>© Copyright 2012 Hewlett-Packard Development Company, L.P.  The information contained herein is subject to change without notice.</a:t>
            </a:r>
            <a:endParaRPr lang="en-US" sz="700" dirty="0">
              <a:solidFill>
                <a:prstClr val="white"/>
              </a:solidFill>
              <a:cs typeface="HP Simplified"/>
            </a:endParaRPr>
          </a:p>
        </p:txBody>
      </p:sp>
      <p:pic>
        <p:nvPicPr>
          <p:cNvPr id="8" name="Picture 7" descr="HPR_White_RGB_150_SMno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503920" y="6265863"/>
            <a:ext cx="356592" cy="3565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0"/>
            <a:ext cx="6324600" cy="762000"/>
          </a:xfrm>
        </p:spPr>
        <p:txBody>
          <a:bodyPr/>
          <a:lstStyle>
            <a:lvl1pPr algn="l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lnSpc>
                <a:spcPct val="150000"/>
              </a:lnSpc>
              <a:buNone/>
              <a:defRPr sz="20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Blue quote slid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321226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505214" y="6047232"/>
            <a:ext cx="365736" cy="48764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en-US" sz="700" dirty="0" smtClean="0">
                <a:solidFill>
                  <a:prstClr val="white"/>
                </a:solidFill>
                <a:cs typeface="HP Simplified"/>
              </a:rPr>
              <a:t>© Copyright 2013 Hewlett-Packard Development Company, L.P.  The information contained herein is subject to change without notice.</a:t>
            </a:r>
            <a:endParaRPr lang="en-US" sz="700" dirty="0" smtClean="0">
              <a:solidFill>
                <a:prstClr val="white"/>
              </a:solidFill>
              <a:cs typeface="HP Simplified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4407148"/>
            <a:ext cx="5148072" cy="865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 panose="020B060402020202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9" name="TextBox 8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10" name="Picture 3" descr="HP_Blue_RGB_150_SM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rgbClr val="009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2564904"/>
            <a:ext cx="8229600" cy="1584176"/>
          </a:xfr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4" name="TextBox 3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5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0"/>
            <a:ext cx="8117904" cy="4293024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5" name="TextBox 4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8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, sub 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1001854"/>
            <a:ext cx="8117206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2"/>
            <a:ext cx="8119872" cy="4305300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9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, sub titl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1001854"/>
            <a:ext cx="8117206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2"/>
            <a:ext cx="8119872" cy="4305300"/>
          </a:xfrm>
        </p:spPr>
        <p:txBody>
          <a:bodyPr wrap="square">
            <a:noAutofit/>
          </a:bodyPr>
          <a:lstStyle>
            <a:lvl1pPr marL="173355" indent="-173355">
              <a:buFont typeface="HP Simplified" pitchFamily="34" charset="0"/>
              <a:buChar char="•"/>
              <a:defRPr sz="1400" b="0">
                <a:solidFill>
                  <a:srgbClr val="000000"/>
                </a:solidFill>
              </a:defRPr>
            </a:lvl1pPr>
            <a:lvl2pPr marL="346075" indent="-173355">
              <a:buSzPct val="80000"/>
              <a:buFont typeface="HP Simplified"/>
              <a:buChar char="−"/>
              <a:defRPr sz="1400">
                <a:solidFill>
                  <a:srgbClr val="000000"/>
                </a:solidFill>
              </a:defRPr>
            </a:lvl2pPr>
            <a:lvl3pPr marL="516255" indent="-170180">
              <a:defRPr sz="1400">
                <a:solidFill>
                  <a:srgbClr val="000000"/>
                </a:solidFill>
              </a:defRPr>
            </a:lvl3pPr>
            <a:lvl4pPr marL="694055" indent="-180975">
              <a:defRPr sz="1400">
                <a:solidFill>
                  <a:srgbClr val="000000"/>
                </a:solidFill>
              </a:defRPr>
            </a:lvl4pPr>
            <a:lvl5pPr marL="838200" indent="-151130"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9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29186" y="313420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9184" y="1584963"/>
            <a:ext cx="4030662" cy="42930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6" y="1584960"/>
            <a:ext cx="3878264" cy="4296832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2" y="1001854"/>
            <a:ext cx="8460105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9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2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16" Type="http://schemas.openxmlformats.org/officeDocument/2006/relationships/image" Target="../media/image5.png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6" Type="http://schemas.openxmlformats.org/officeDocument/2006/relationships/theme" Target="../theme/theme3.xml"/><Relationship Id="rId15" Type="http://schemas.openxmlformats.org/officeDocument/2006/relationships/image" Target="../media/image7.png"/><Relationship Id="rId14" Type="http://schemas.openxmlformats.org/officeDocument/2006/relationships/image" Target="../media/image6.png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0.xml"/><Relationship Id="rId8" Type="http://schemas.openxmlformats.org/officeDocument/2006/relationships/slideLayout" Target="../slideLayouts/slideLayout49.xml"/><Relationship Id="rId7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3.xml"/><Relationship Id="rId15" Type="http://schemas.openxmlformats.org/officeDocument/2006/relationships/theme" Target="../theme/theme4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1.xml"/><Relationship Id="rId1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0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5" Type="http://schemas.openxmlformats.org/officeDocument/2006/relationships/theme" Target="../theme/theme5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3.xml"/><Relationship Id="rId1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7.xml"/><Relationship Id="rId15" Type="http://schemas.openxmlformats.org/officeDocument/2006/relationships/theme" Target="../theme/theme6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5.xml"/><Relationship Id="rId1" Type="http://schemas.openxmlformats.org/officeDocument/2006/relationships/slideLayout" Target="../slideLayouts/slideLayout6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5" Type="http://schemas.openxmlformats.org/officeDocument/2006/relationships/theme" Target="../theme/theme7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8.xml"/><Relationship Id="rId8" Type="http://schemas.openxmlformats.org/officeDocument/2006/relationships/slideLayout" Target="../slideLayouts/slideLayout97.xml"/><Relationship Id="rId7" Type="http://schemas.openxmlformats.org/officeDocument/2006/relationships/slideLayout" Target="../slideLayouts/slideLayout96.xml"/><Relationship Id="rId6" Type="http://schemas.openxmlformats.org/officeDocument/2006/relationships/slideLayout" Target="../slideLayouts/slideLayout95.xml"/><Relationship Id="rId5" Type="http://schemas.openxmlformats.org/officeDocument/2006/relationships/slideLayout" Target="../slideLayouts/slideLayout94.xml"/><Relationship Id="rId4" Type="http://schemas.openxmlformats.org/officeDocument/2006/relationships/slideLayout" Target="../slideLayouts/slideLayout93.xml"/><Relationship Id="rId3" Type="http://schemas.openxmlformats.org/officeDocument/2006/relationships/slideLayout" Target="../slideLayouts/slideLayout92.xml"/><Relationship Id="rId2" Type="http://schemas.openxmlformats.org/officeDocument/2006/relationships/slideLayout" Target="../slideLayouts/slideLayout91.xml"/><Relationship Id="rId15" Type="http://schemas.openxmlformats.org/officeDocument/2006/relationships/theme" Target="../theme/theme8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99.xml"/><Relationship Id="rId1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9184" y="313419"/>
            <a:ext cx="8123236" cy="574516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29184" y="1584960"/>
            <a:ext cx="8119872" cy="429302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  <a:endParaRPr lang="en-US" noProof="0" dirty="0" smtClean="0"/>
          </a:p>
          <a:p>
            <a:pPr lvl="1"/>
            <a:r>
              <a:rPr lang="en-US" noProof="0" dirty="0" smtClean="0"/>
              <a:t>Second level</a:t>
            </a:r>
            <a:endParaRPr lang="en-US" noProof="0" dirty="0" smtClean="0"/>
          </a:p>
          <a:p>
            <a:pPr lvl="2"/>
            <a:r>
              <a:rPr lang="en-US" noProof="0" dirty="0" smtClean="0"/>
              <a:t>Third level</a:t>
            </a:r>
            <a:endParaRPr lang="en-US" noProof="0" dirty="0" smtClean="0"/>
          </a:p>
          <a:p>
            <a:pPr lvl="3"/>
            <a:r>
              <a:rPr lang="en-US" noProof="0" dirty="0" smtClean="0"/>
              <a:t>Fourth level</a:t>
            </a:r>
            <a:endParaRPr lang="en-US" noProof="0" dirty="0" smtClean="0"/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9" name="TextBox 8"/>
          <p:cNvSpPr txBox="1"/>
          <p:nvPr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8" name="TextBox 7"/>
          <p:cNvSpPr txBox="1"/>
          <p:nvPr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4" name="Picture 3" descr="HP_Blue_RGB_150_SM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HP Simplified" pitchFamily="34" charset="0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 panose="020B0604020202020204"/>
        <a:buNone/>
        <a:defRPr sz="1800" b="1" i="0" kern="1200">
          <a:solidFill>
            <a:schemeClr val="tx2"/>
          </a:solidFill>
          <a:latin typeface="HP Simplified" pitchFamily="34" charset="0"/>
          <a:ea typeface="+mn-ea"/>
          <a:cs typeface="HP Simplified" pitchFamily="34" charset="0"/>
        </a:defRPr>
      </a:lvl1pPr>
      <a:lvl2pPr marL="0" indent="0" algn="l" defTabSz="429895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2pPr>
      <a:lvl3pPr marL="170180" indent="-17018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HP Simplified" pitchFamily="34" charset="0"/>
        <a:buChar char="•"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3pPr>
      <a:lvl4pPr marL="341630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HP Simplified" pitchFamily="34" charset="0"/>
        <a:buChar char="–"/>
        <a:defRPr lang="en-US" sz="1400" b="0" i="0" kern="1200" dirty="0" smtClean="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4pPr>
      <a:lvl5pPr marL="469900" indent="-15113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HP Simplified" pitchFamily="34" charset="0"/>
        <a:buChar char="•"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 panose="020B0604020202020204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009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0"/>
            <a:ext cx="7162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2"/>
            <a:ext cx="8229600" cy="490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pic>
        <p:nvPicPr>
          <p:cNvPr id="1028" name="图片 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738"/>
            <a:ext cx="2716213" cy="154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 panose="020B0604020202020204"/>
                <a:ea typeface="华文细黑"/>
              </a:defRPr>
            </a:lvl1pPr>
          </a:lstStyle>
          <a:p>
            <a:pPr>
              <a:defRPr/>
            </a:pPr>
            <a:endParaRPr lang="en-US" altLang="en-US"/>
          </a:p>
        </p:txBody>
      </p:sp>
      <p:pic>
        <p:nvPicPr>
          <p:cNvPr id="1029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30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1031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 smtClean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3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 smtClean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defTabSz="457200"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srgbClr val="000000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defTabSz="457200"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defTabSz="457200"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defTabSz="457200"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30.xml"/><Relationship Id="rId7" Type="http://schemas.openxmlformats.org/officeDocument/2006/relationships/image" Target="../media/image74.png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vmlDrawing" Target="../drawings/vmlDrawing4.vml"/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77.w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76.wmf"/><Relationship Id="rId3" Type="http://schemas.openxmlformats.org/officeDocument/2006/relationships/oleObject" Target="../embeddings/oleObject39.bin"/><Relationship Id="rId2" Type="http://schemas.openxmlformats.org/officeDocument/2006/relationships/image" Target="../media/image75.wmf"/><Relationship Id="rId1" Type="http://schemas.openxmlformats.org/officeDocument/2006/relationships/oleObject" Target="../embeddings/oleObject38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71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wmf"/><Relationship Id="rId8" Type="http://schemas.openxmlformats.org/officeDocument/2006/relationships/oleObject" Target="../embeddings/oleObject44.bin"/><Relationship Id="rId70" Type="http://schemas.openxmlformats.org/officeDocument/2006/relationships/notesSlide" Target="../notesSlides/notesSlide12.xml"/><Relationship Id="rId7" Type="http://schemas.openxmlformats.org/officeDocument/2006/relationships/image" Target="../media/image30.wmf"/><Relationship Id="rId69" Type="http://schemas.openxmlformats.org/officeDocument/2006/relationships/vmlDrawing" Target="../drawings/vmlDrawing5.vml"/><Relationship Id="rId68" Type="http://schemas.openxmlformats.org/officeDocument/2006/relationships/slideLayout" Target="../slideLayouts/slideLayout30.xml"/><Relationship Id="rId67" Type="http://schemas.openxmlformats.org/officeDocument/2006/relationships/image" Target="../media/image60.wmf"/><Relationship Id="rId66" Type="http://schemas.openxmlformats.org/officeDocument/2006/relationships/oleObject" Target="../embeddings/oleObject73.bin"/><Relationship Id="rId65" Type="http://schemas.openxmlformats.org/officeDocument/2006/relationships/image" Target="../media/image59.wmf"/><Relationship Id="rId64" Type="http://schemas.openxmlformats.org/officeDocument/2006/relationships/oleObject" Target="../embeddings/oleObject72.bin"/><Relationship Id="rId63" Type="http://schemas.openxmlformats.org/officeDocument/2006/relationships/image" Target="../media/image78.wmf"/><Relationship Id="rId62" Type="http://schemas.openxmlformats.org/officeDocument/2006/relationships/oleObject" Target="../embeddings/oleObject71.bin"/><Relationship Id="rId61" Type="http://schemas.openxmlformats.org/officeDocument/2006/relationships/image" Target="../media/image57.wmf"/><Relationship Id="rId60" Type="http://schemas.openxmlformats.org/officeDocument/2006/relationships/oleObject" Target="../embeddings/oleObject70.bin"/><Relationship Id="rId6" Type="http://schemas.openxmlformats.org/officeDocument/2006/relationships/oleObject" Target="../embeddings/oleObject43.bin"/><Relationship Id="rId59" Type="http://schemas.openxmlformats.org/officeDocument/2006/relationships/image" Target="../media/image56.wmf"/><Relationship Id="rId58" Type="http://schemas.openxmlformats.org/officeDocument/2006/relationships/oleObject" Target="../embeddings/oleObject69.bin"/><Relationship Id="rId57" Type="http://schemas.openxmlformats.org/officeDocument/2006/relationships/image" Target="../media/image55.wmf"/><Relationship Id="rId56" Type="http://schemas.openxmlformats.org/officeDocument/2006/relationships/oleObject" Target="../embeddings/oleObject68.bin"/><Relationship Id="rId55" Type="http://schemas.openxmlformats.org/officeDocument/2006/relationships/image" Target="../media/image54.wmf"/><Relationship Id="rId54" Type="http://schemas.openxmlformats.org/officeDocument/2006/relationships/oleObject" Target="../embeddings/oleObject67.bin"/><Relationship Id="rId53" Type="http://schemas.openxmlformats.org/officeDocument/2006/relationships/image" Target="../media/image53.wmf"/><Relationship Id="rId52" Type="http://schemas.openxmlformats.org/officeDocument/2006/relationships/oleObject" Target="../embeddings/oleObject66.bin"/><Relationship Id="rId51" Type="http://schemas.openxmlformats.org/officeDocument/2006/relationships/image" Target="../media/image52.wmf"/><Relationship Id="rId50" Type="http://schemas.openxmlformats.org/officeDocument/2006/relationships/oleObject" Target="../embeddings/oleObject65.bin"/><Relationship Id="rId5" Type="http://schemas.openxmlformats.org/officeDocument/2006/relationships/image" Target="../media/image29.wmf"/><Relationship Id="rId49" Type="http://schemas.openxmlformats.org/officeDocument/2006/relationships/image" Target="../media/image51.wmf"/><Relationship Id="rId48" Type="http://schemas.openxmlformats.org/officeDocument/2006/relationships/oleObject" Target="../embeddings/oleObject64.bin"/><Relationship Id="rId47" Type="http://schemas.openxmlformats.org/officeDocument/2006/relationships/image" Target="../media/image50.wmf"/><Relationship Id="rId46" Type="http://schemas.openxmlformats.org/officeDocument/2006/relationships/oleObject" Target="../embeddings/oleObject63.bin"/><Relationship Id="rId45" Type="http://schemas.openxmlformats.org/officeDocument/2006/relationships/image" Target="../media/image49.wmf"/><Relationship Id="rId44" Type="http://schemas.openxmlformats.org/officeDocument/2006/relationships/oleObject" Target="../embeddings/oleObject62.bin"/><Relationship Id="rId43" Type="http://schemas.openxmlformats.org/officeDocument/2006/relationships/image" Target="../media/image48.wmf"/><Relationship Id="rId42" Type="http://schemas.openxmlformats.org/officeDocument/2006/relationships/oleObject" Target="../embeddings/oleObject61.bin"/><Relationship Id="rId41" Type="http://schemas.openxmlformats.org/officeDocument/2006/relationships/image" Target="../media/image47.wmf"/><Relationship Id="rId40" Type="http://schemas.openxmlformats.org/officeDocument/2006/relationships/oleObject" Target="../embeddings/oleObject60.bin"/><Relationship Id="rId4" Type="http://schemas.openxmlformats.org/officeDocument/2006/relationships/oleObject" Target="../embeddings/oleObject42.bin"/><Relationship Id="rId39" Type="http://schemas.openxmlformats.org/officeDocument/2006/relationships/image" Target="../media/image46.wmf"/><Relationship Id="rId38" Type="http://schemas.openxmlformats.org/officeDocument/2006/relationships/oleObject" Target="../embeddings/oleObject59.bin"/><Relationship Id="rId37" Type="http://schemas.openxmlformats.org/officeDocument/2006/relationships/image" Target="../media/image45.wmf"/><Relationship Id="rId36" Type="http://schemas.openxmlformats.org/officeDocument/2006/relationships/oleObject" Target="../embeddings/oleObject58.bin"/><Relationship Id="rId35" Type="http://schemas.openxmlformats.org/officeDocument/2006/relationships/image" Target="../media/image44.wmf"/><Relationship Id="rId34" Type="http://schemas.openxmlformats.org/officeDocument/2006/relationships/oleObject" Target="../embeddings/oleObject57.bin"/><Relationship Id="rId33" Type="http://schemas.openxmlformats.org/officeDocument/2006/relationships/image" Target="../media/image43.wmf"/><Relationship Id="rId32" Type="http://schemas.openxmlformats.org/officeDocument/2006/relationships/oleObject" Target="../embeddings/oleObject56.bin"/><Relationship Id="rId31" Type="http://schemas.openxmlformats.org/officeDocument/2006/relationships/image" Target="../media/image42.wmf"/><Relationship Id="rId30" Type="http://schemas.openxmlformats.org/officeDocument/2006/relationships/oleObject" Target="../embeddings/oleObject55.bin"/><Relationship Id="rId3" Type="http://schemas.openxmlformats.org/officeDocument/2006/relationships/image" Target="../media/image28.wmf"/><Relationship Id="rId29" Type="http://schemas.openxmlformats.org/officeDocument/2006/relationships/image" Target="../media/image41.wmf"/><Relationship Id="rId28" Type="http://schemas.openxmlformats.org/officeDocument/2006/relationships/oleObject" Target="../embeddings/oleObject54.bin"/><Relationship Id="rId27" Type="http://schemas.openxmlformats.org/officeDocument/2006/relationships/image" Target="../media/image40.wmf"/><Relationship Id="rId26" Type="http://schemas.openxmlformats.org/officeDocument/2006/relationships/oleObject" Target="../embeddings/oleObject53.bin"/><Relationship Id="rId25" Type="http://schemas.openxmlformats.org/officeDocument/2006/relationships/image" Target="../media/image39.wmf"/><Relationship Id="rId24" Type="http://schemas.openxmlformats.org/officeDocument/2006/relationships/oleObject" Target="../embeddings/oleObject52.bin"/><Relationship Id="rId23" Type="http://schemas.openxmlformats.org/officeDocument/2006/relationships/image" Target="../media/image38.wmf"/><Relationship Id="rId22" Type="http://schemas.openxmlformats.org/officeDocument/2006/relationships/oleObject" Target="../embeddings/oleObject51.bin"/><Relationship Id="rId21" Type="http://schemas.openxmlformats.org/officeDocument/2006/relationships/image" Target="../media/image37.wmf"/><Relationship Id="rId20" Type="http://schemas.openxmlformats.org/officeDocument/2006/relationships/oleObject" Target="../embeddings/oleObject50.bin"/><Relationship Id="rId2" Type="http://schemas.openxmlformats.org/officeDocument/2006/relationships/oleObject" Target="../embeddings/oleObject41.bin"/><Relationship Id="rId19" Type="http://schemas.openxmlformats.org/officeDocument/2006/relationships/image" Target="../media/image36.wmf"/><Relationship Id="rId18" Type="http://schemas.openxmlformats.org/officeDocument/2006/relationships/oleObject" Target="../embeddings/oleObject49.bin"/><Relationship Id="rId17" Type="http://schemas.openxmlformats.org/officeDocument/2006/relationships/image" Target="../media/image35.wmf"/><Relationship Id="rId16" Type="http://schemas.openxmlformats.org/officeDocument/2006/relationships/oleObject" Target="../embeddings/oleObject48.bin"/><Relationship Id="rId15" Type="http://schemas.openxmlformats.org/officeDocument/2006/relationships/image" Target="../media/image34.wmf"/><Relationship Id="rId14" Type="http://schemas.openxmlformats.org/officeDocument/2006/relationships/oleObject" Target="../embeddings/oleObject47.bin"/><Relationship Id="rId13" Type="http://schemas.openxmlformats.org/officeDocument/2006/relationships/image" Target="../media/image33.wmf"/><Relationship Id="rId12" Type="http://schemas.openxmlformats.org/officeDocument/2006/relationships/oleObject" Target="../embeddings/oleObject46.bin"/><Relationship Id="rId11" Type="http://schemas.openxmlformats.org/officeDocument/2006/relationships/image" Target="../media/image32.wmf"/><Relationship Id="rId10" Type="http://schemas.openxmlformats.org/officeDocument/2006/relationships/oleObject" Target="../embeddings/oleObject45.bin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7.png"/><Relationship Id="rId8" Type="http://schemas.openxmlformats.org/officeDocument/2006/relationships/image" Target="../media/image86.png"/><Relationship Id="rId7" Type="http://schemas.openxmlformats.org/officeDocument/2006/relationships/image" Target="../media/image85.png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7" Type="http://schemas.openxmlformats.org/officeDocument/2006/relationships/notesSlide" Target="../notesSlides/notesSlide13.xml"/><Relationship Id="rId16" Type="http://schemas.openxmlformats.org/officeDocument/2006/relationships/vmlDrawing" Target="../drawings/vmlDrawing6.vml"/><Relationship Id="rId15" Type="http://schemas.openxmlformats.org/officeDocument/2006/relationships/slideLayout" Target="../slideLayouts/slideLayout30.xml"/><Relationship Id="rId14" Type="http://schemas.openxmlformats.org/officeDocument/2006/relationships/image" Target="../media/image91.png"/><Relationship Id="rId13" Type="http://schemas.openxmlformats.org/officeDocument/2006/relationships/image" Target="../media/image90.wmf"/><Relationship Id="rId12" Type="http://schemas.openxmlformats.org/officeDocument/2006/relationships/oleObject" Target="../embeddings/oleObject74.bin"/><Relationship Id="rId11" Type="http://schemas.openxmlformats.org/officeDocument/2006/relationships/image" Target="../media/image89.png"/><Relationship Id="rId10" Type="http://schemas.openxmlformats.org/officeDocument/2006/relationships/image" Target="../media/image88.png"/><Relationship Id="rId1" Type="http://schemas.openxmlformats.org/officeDocument/2006/relationships/image" Target="../media/image79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6.bin"/><Relationship Id="rId8" Type="http://schemas.openxmlformats.org/officeDocument/2006/relationships/image" Target="../media/image98.wmf"/><Relationship Id="rId7" Type="http://schemas.openxmlformats.org/officeDocument/2006/relationships/oleObject" Target="../embeddings/oleObject75.bin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5" Type="http://schemas.openxmlformats.org/officeDocument/2006/relationships/notesSlide" Target="../notesSlides/notesSlide14.xml"/><Relationship Id="rId14" Type="http://schemas.openxmlformats.org/officeDocument/2006/relationships/vmlDrawing" Target="../drawings/vmlDrawing7.vml"/><Relationship Id="rId13" Type="http://schemas.openxmlformats.org/officeDocument/2006/relationships/slideLayout" Target="../slideLayouts/slideLayout30.xml"/><Relationship Id="rId12" Type="http://schemas.openxmlformats.org/officeDocument/2006/relationships/image" Target="../media/image100.wmf"/><Relationship Id="rId11" Type="http://schemas.openxmlformats.org/officeDocument/2006/relationships/oleObject" Target="../embeddings/oleObject77.bin"/><Relationship Id="rId10" Type="http://schemas.openxmlformats.org/officeDocument/2006/relationships/image" Target="../media/image99.wmf"/><Relationship Id="rId1" Type="http://schemas.openxmlformats.org/officeDocument/2006/relationships/image" Target="../media/image92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101.wmf"/><Relationship Id="rId1" Type="http://schemas.openxmlformats.org/officeDocument/2006/relationships/oleObject" Target="../embeddings/oleObject78.bin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102.wmf"/><Relationship Id="rId1" Type="http://schemas.openxmlformats.org/officeDocument/2006/relationships/oleObject" Target="../embeddings/oleObject79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6.xml"/><Relationship Id="rId1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110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105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114.png"/><Relationship Id="rId1" Type="http://schemas.openxmlformats.org/officeDocument/2006/relationships/image" Target="../media/image105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7.xml"/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3" Type="http://schemas.openxmlformats.org/officeDocument/2006/relationships/image" Target="../media/image116.jpeg"/><Relationship Id="rId2" Type="http://schemas.openxmlformats.org/officeDocument/2006/relationships/image" Target="../media/image115.png"/><Relationship Id="rId1" Type="http://schemas.openxmlformats.org/officeDocument/2006/relationships/image" Target="../media/image10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120.png"/><Relationship Id="rId1" Type="http://schemas.openxmlformats.org/officeDocument/2006/relationships/image" Target="../media/image119.pn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0.xml"/><Relationship Id="rId6" Type="http://schemas.openxmlformats.org/officeDocument/2006/relationships/vmlDrawing" Target="../drawings/vmlDrawing10.v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123.wmf"/><Relationship Id="rId3" Type="http://schemas.openxmlformats.org/officeDocument/2006/relationships/oleObject" Target="../embeddings/oleObject80.bin"/><Relationship Id="rId2" Type="http://schemas.openxmlformats.org/officeDocument/2006/relationships/image" Target="../media/image122.png"/><Relationship Id="rId1" Type="http://schemas.openxmlformats.org/officeDocument/2006/relationships/image" Target="../media/image1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1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1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1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12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5.xml"/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129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Relationship Id="rId3" Type="http://schemas.openxmlformats.org/officeDocument/2006/relationships/image" Target="../media/image128.png"/><Relationship Id="rId2" Type="http://schemas.openxmlformats.org/officeDocument/2006/relationships/image" Target="../media/image109.png"/><Relationship Id="rId1" Type="http://schemas.openxmlformats.org/officeDocument/2006/relationships/image" Target="../media/image10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131.png"/><Relationship Id="rId1" Type="http://schemas.openxmlformats.org/officeDocument/2006/relationships/image" Target="../media/image13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3" Type="http://schemas.openxmlformats.org/officeDocument/2006/relationships/notesSlide" Target="../notesSlides/notesSlide3.xml"/><Relationship Id="rId22" Type="http://schemas.openxmlformats.org/officeDocument/2006/relationships/vmlDrawing" Target="../drawings/vmlDrawing1.vml"/><Relationship Id="rId21" Type="http://schemas.openxmlformats.org/officeDocument/2006/relationships/slideLayout" Target="../slideLayouts/slideLayout30.xml"/><Relationship Id="rId20" Type="http://schemas.openxmlformats.org/officeDocument/2006/relationships/image" Target="../media/image26.png"/><Relationship Id="rId2" Type="http://schemas.openxmlformats.org/officeDocument/2006/relationships/image" Target="../media/image10.png"/><Relationship Id="rId19" Type="http://schemas.openxmlformats.org/officeDocument/2006/relationships/image" Target="../media/image25.wmf"/><Relationship Id="rId18" Type="http://schemas.openxmlformats.org/officeDocument/2006/relationships/oleObject" Target="../embeddings/oleObject2.bin"/><Relationship Id="rId17" Type="http://schemas.openxmlformats.org/officeDocument/2006/relationships/image" Target="../media/image24.wmf"/><Relationship Id="rId16" Type="http://schemas.openxmlformats.org/officeDocument/2006/relationships/oleObject" Target="../embeddings/oleObject1.bin"/><Relationship Id="rId15" Type="http://schemas.openxmlformats.org/officeDocument/2006/relationships/image" Target="../media/image23.png"/><Relationship Id="rId14" Type="http://schemas.openxmlformats.org/officeDocument/2006/relationships/image" Target="../media/image22.png"/><Relationship Id="rId13" Type="http://schemas.openxmlformats.org/officeDocument/2006/relationships/image" Target="../media/image21.png"/><Relationship Id="rId12" Type="http://schemas.openxmlformats.org/officeDocument/2006/relationships/image" Target="../media/image20.jpeg"/><Relationship Id="rId11" Type="http://schemas.openxmlformats.org/officeDocument/2006/relationships/image" Target="../media/image19.png"/><Relationship Id="rId10" Type="http://schemas.openxmlformats.org/officeDocument/2006/relationships/image" Target="../media/image18.png"/><Relationship Id="rId1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133.png"/><Relationship Id="rId1" Type="http://schemas.openxmlformats.org/officeDocument/2006/relationships/image" Target="../media/image132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image" Target="../media/image134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image" Target="../media/image13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128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141.png"/><Relationship Id="rId1" Type="http://schemas.openxmlformats.org/officeDocument/2006/relationships/image" Target="../media/image1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14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8.x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146.png"/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image" Target="../media/image143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wmf"/><Relationship Id="rId8" Type="http://schemas.openxmlformats.org/officeDocument/2006/relationships/oleObject" Target="../embeddings/oleObject6.bin"/><Relationship Id="rId70" Type="http://schemas.openxmlformats.org/officeDocument/2006/relationships/notesSlide" Target="../notesSlides/notesSlide4.xml"/><Relationship Id="rId7" Type="http://schemas.openxmlformats.org/officeDocument/2006/relationships/image" Target="../media/image30.wmf"/><Relationship Id="rId69" Type="http://schemas.openxmlformats.org/officeDocument/2006/relationships/vmlDrawing" Target="../drawings/vmlDrawing2.vml"/><Relationship Id="rId68" Type="http://schemas.openxmlformats.org/officeDocument/2006/relationships/slideLayout" Target="../slideLayouts/slideLayout30.xml"/><Relationship Id="rId67" Type="http://schemas.openxmlformats.org/officeDocument/2006/relationships/image" Target="../media/image60.wmf"/><Relationship Id="rId66" Type="http://schemas.openxmlformats.org/officeDocument/2006/relationships/oleObject" Target="../embeddings/oleObject35.bin"/><Relationship Id="rId65" Type="http://schemas.openxmlformats.org/officeDocument/2006/relationships/image" Target="../media/image59.wmf"/><Relationship Id="rId64" Type="http://schemas.openxmlformats.org/officeDocument/2006/relationships/oleObject" Target="../embeddings/oleObject34.bin"/><Relationship Id="rId63" Type="http://schemas.openxmlformats.org/officeDocument/2006/relationships/image" Target="../media/image58.wmf"/><Relationship Id="rId62" Type="http://schemas.openxmlformats.org/officeDocument/2006/relationships/oleObject" Target="../embeddings/oleObject33.bin"/><Relationship Id="rId61" Type="http://schemas.openxmlformats.org/officeDocument/2006/relationships/image" Target="../media/image57.wmf"/><Relationship Id="rId60" Type="http://schemas.openxmlformats.org/officeDocument/2006/relationships/oleObject" Target="../embeddings/oleObject32.bin"/><Relationship Id="rId6" Type="http://schemas.openxmlformats.org/officeDocument/2006/relationships/oleObject" Target="../embeddings/oleObject5.bin"/><Relationship Id="rId59" Type="http://schemas.openxmlformats.org/officeDocument/2006/relationships/image" Target="../media/image56.wmf"/><Relationship Id="rId58" Type="http://schemas.openxmlformats.org/officeDocument/2006/relationships/oleObject" Target="../embeddings/oleObject31.bin"/><Relationship Id="rId57" Type="http://schemas.openxmlformats.org/officeDocument/2006/relationships/image" Target="../media/image55.wmf"/><Relationship Id="rId56" Type="http://schemas.openxmlformats.org/officeDocument/2006/relationships/oleObject" Target="../embeddings/oleObject30.bin"/><Relationship Id="rId55" Type="http://schemas.openxmlformats.org/officeDocument/2006/relationships/image" Target="../media/image54.wmf"/><Relationship Id="rId54" Type="http://schemas.openxmlformats.org/officeDocument/2006/relationships/oleObject" Target="../embeddings/oleObject29.bin"/><Relationship Id="rId53" Type="http://schemas.openxmlformats.org/officeDocument/2006/relationships/image" Target="../media/image53.wmf"/><Relationship Id="rId52" Type="http://schemas.openxmlformats.org/officeDocument/2006/relationships/oleObject" Target="../embeddings/oleObject28.bin"/><Relationship Id="rId51" Type="http://schemas.openxmlformats.org/officeDocument/2006/relationships/image" Target="../media/image52.wmf"/><Relationship Id="rId50" Type="http://schemas.openxmlformats.org/officeDocument/2006/relationships/oleObject" Target="../embeddings/oleObject27.bin"/><Relationship Id="rId5" Type="http://schemas.openxmlformats.org/officeDocument/2006/relationships/image" Target="../media/image29.wmf"/><Relationship Id="rId49" Type="http://schemas.openxmlformats.org/officeDocument/2006/relationships/image" Target="../media/image51.wmf"/><Relationship Id="rId48" Type="http://schemas.openxmlformats.org/officeDocument/2006/relationships/oleObject" Target="../embeddings/oleObject26.bin"/><Relationship Id="rId47" Type="http://schemas.openxmlformats.org/officeDocument/2006/relationships/image" Target="../media/image50.wmf"/><Relationship Id="rId46" Type="http://schemas.openxmlformats.org/officeDocument/2006/relationships/oleObject" Target="../embeddings/oleObject25.bin"/><Relationship Id="rId45" Type="http://schemas.openxmlformats.org/officeDocument/2006/relationships/image" Target="../media/image49.wmf"/><Relationship Id="rId44" Type="http://schemas.openxmlformats.org/officeDocument/2006/relationships/oleObject" Target="../embeddings/oleObject24.bin"/><Relationship Id="rId43" Type="http://schemas.openxmlformats.org/officeDocument/2006/relationships/image" Target="../media/image48.wmf"/><Relationship Id="rId42" Type="http://schemas.openxmlformats.org/officeDocument/2006/relationships/oleObject" Target="../embeddings/oleObject23.bin"/><Relationship Id="rId41" Type="http://schemas.openxmlformats.org/officeDocument/2006/relationships/image" Target="../media/image47.wmf"/><Relationship Id="rId40" Type="http://schemas.openxmlformats.org/officeDocument/2006/relationships/oleObject" Target="../embeddings/oleObject22.bin"/><Relationship Id="rId4" Type="http://schemas.openxmlformats.org/officeDocument/2006/relationships/oleObject" Target="../embeddings/oleObject4.bin"/><Relationship Id="rId39" Type="http://schemas.openxmlformats.org/officeDocument/2006/relationships/image" Target="../media/image46.wmf"/><Relationship Id="rId38" Type="http://schemas.openxmlformats.org/officeDocument/2006/relationships/oleObject" Target="../embeddings/oleObject21.bin"/><Relationship Id="rId37" Type="http://schemas.openxmlformats.org/officeDocument/2006/relationships/image" Target="../media/image45.wmf"/><Relationship Id="rId36" Type="http://schemas.openxmlformats.org/officeDocument/2006/relationships/oleObject" Target="../embeddings/oleObject20.bin"/><Relationship Id="rId35" Type="http://schemas.openxmlformats.org/officeDocument/2006/relationships/image" Target="../media/image44.wmf"/><Relationship Id="rId34" Type="http://schemas.openxmlformats.org/officeDocument/2006/relationships/oleObject" Target="../embeddings/oleObject19.bin"/><Relationship Id="rId33" Type="http://schemas.openxmlformats.org/officeDocument/2006/relationships/image" Target="../media/image43.wmf"/><Relationship Id="rId32" Type="http://schemas.openxmlformats.org/officeDocument/2006/relationships/oleObject" Target="../embeddings/oleObject18.bin"/><Relationship Id="rId31" Type="http://schemas.openxmlformats.org/officeDocument/2006/relationships/image" Target="../media/image42.wmf"/><Relationship Id="rId30" Type="http://schemas.openxmlformats.org/officeDocument/2006/relationships/oleObject" Target="../embeddings/oleObject17.bin"/><Relationship Id="rId3" Type="http://schemas.openxmlformats.org/officeDocument/2006/relationships/image" Target="../media/image28.wmf"/><Relationship Id="rId29" Type="http://schemas.openxmlformats.org/officeDocument/2006/relationships/image" Target="../media/image41.wmf"/><Relationship Id="rId28" Type="http://schemas.openxmlformats.org/officeDocument/2006/relationships/oleObject" Target="../embeddings/oleObject16.bin"/><Relationship Id="rId27" Type="http://schemas.openxmlformats.org/officeDocument/2006/relationships/image" Target="../media/image40.wmf"/><Relationship Id="rId26" Type="http://schemas.openxmlformats.org/officeDocument/2006/relationships/oleObject" Target="../embeddings/oleObject15.bin"/><Relationship Id="rId25" Type="http://schemas.openxmlformats.org/officeDocument/2006/relationships/image" Target="../media/image39.wmf"/><Relationship Id="rId24" Type="http://schemas.openxmlformats.org/officeDocument/2006/relationships/oleObject" Target="../embeddings/oleObject14.bin"/><Relationship Id="rId23" Type="http://schemas.openxmlformats.org/officeDocument/2006/relationships/image" Target="../media/image38.wmf"/><Relationship Id="rId22" Type="http://schemas.openxmlformats.org/officeDocument/2006/relationships/oleObject" Target="../embeddings/oleObject13.bin"/><Relationship Id="rId21" Type="http://schemas.openxmlformats.org/officeDocument/2006/relationships/image" Target="../media/image37.wmf"/><Relationship Id="rId20" Type="http://schemas.openxmlformats.org/officeDocument/2006/relationships/oleObject" Target="../embeddings/oleObject12.bin"/><Relationship Id="rId2" Type="http://schemas.openxmlformats.org/officeDocument/2006/relationships/oleObject" Target="../embeddings/oleObject3.bin"/><Relationship Id="rId19" Type="http://schemas.openxmlformats.org/officeDocument/2006/relationships/image" Target="../media/image36.wmf"/><Relationship Id="rId18" Type="http://schemas.openxmlformats.org/officeDocument/2006/relationships/oleObject" Target="../embeddings/oleObject11.bin"/><Relationship Id="rId17" Type="http://schemas.openxmlformats.org/officeDocument/2006/relationships/image" Target="../media/image35.wmf"/><Relationship Id="rId16" Type="http://schemas.openxmlformats.org/officeDocument/2006/relationships/oleObject" Target="../embeddings/oleObject10.bin"/><Relationship Id="rId15" Type="http://schemas.openxmlformats.org/officeDocument/2006/relationships/image" Target="../media/image34.wmf"/><Relationship Id="rId14" Type="http://schemas.openxmlformats.org/officeDocument/2006/relationships/oleObject" Target="../embeddings/oleObject9.bin"/><Relationship Id="rId13" Type="http://schemas.openxmlformats.org/officeDocument/2006/relationships/image" Target="../media/image33.wmf"/><Relationship Id="rId12" Type="http://schemas.openxmlformats.org/officeDocument/2006/relationships/oleObject" Target="../embeddings/oleObject8.bin"/><Relationship Id="rId11" Type="http://schemas.openxmlformats.org/officeDocument/2006/relationships/image" Target="../media/image32.wmf"/><Relationship Id="rId10" Type="http://schemas.openxmlformats.org/officeDocument/2006/relationships/oleObject" Target="../embeddings/oleObject7.bin"/><Relationship Id="rId1" Type="http://schemas.openxmlformats.org/officeDocument/2006/relationships/image" Target="../media/image27.png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9.x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150.png"/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image" Target="../media/image147.png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0.x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154.png"/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image" Target="../media/image151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156.png"/><Relationship Id="rId1" Type="http://schemas.openxmlformats.org/officeDocument/2006/relationships/image" Target="../media/image155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158.png"/><Relationship Id="rId1" Type="http://schemas.openxmlformats.org/officeDocument/2006/relationships/image" Target="../media/image15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7.png"/><Relationship Id="rId8" Type="http://schemas.openxmlformats.org/officeDocument/2006/relationships/image" Target="../media/image66.png"/><Relationship Id="rId7" Type="http://schemas.openxmlformats.org/officeDocument/2006/relationships/image" Target="../media/image65.png"/><Relationship Id="rId6" Type="http://schemas.openxmlformats.org/officeDocument/2006/relationships/image" Target="../media/image11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3" Type="http://schemas.openxmlformats.org/officeDocument/2006/relationships/notesSlide" Target="../notesSlides/notesSlide5.xml"/><Relationship Id="rId12" Type="http://schemas.openxmlformats.org/officeDocument/2006/relationships/slideLayout" Target="../slideLayouts/slideLayout30.xml"/><Relationship Id="rId11" Type="http://schemas.openxmlformats.org/officeDocument/2006/relationships/image" Target="../media/image10.png"/><Relationship Id="rId10" Type="http://schemas.openxmlformats.org/officeDocument/2006/relationships/image" Target="../media/image12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image" Target="../media/image21.png"/><Relationship Id="rId7" Type="http://schemas.openxmlformats.org/officeDocument/2006/relationships/image" Target="../media/image20.jpe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7" Type="http://schemas.openxmlformats.org/officeDocument/2006/relationships/notesSlide" Target="../notesSlides/notesSlide8.xml"/><Relationship Id="rId16" Type="http://schemas.openxmlformats.org/officeDocument/2006/relationships/vmlDrawing" Target="../drawings/vmlDrawing3.vml"/><Relationship Id="rId15" Type="http://schemas.openxmlformats.org/officeDocument/2006/relationships/slideLayout" Target="../slideLayouts/slideLayout30.xml"/><Relationship Id="rId14" Type="http://schemas.openxmlformats.org/officeDocument/2006/relationships/image" Target="../media/image25.wmf"/><Relationship Id="rId13" Type="http://schemas.openxmlformats.org/officeDocument/2006/relationships/oleObject" Target="../embeddings/oleObject37.bin"/><Relationship Id="rId12" Type="http://schemas.openxmlformats.org/officeDocument/2006/relationships/image" Target="../media/image24.wmf"/><Relationship Id="rId11" Type="http://schemas.openxmlformats.org/officeDocument/2006/relationships/oleObject" Target="../embeddings/oleObject36.bin"/><Relationship Id="rId10" Type="http://schemas.openxmlformats.org/officeDocument/2006/relationships/image" Target="../media/image23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19175" y="2316480"/>
            <a:ext cx="6819265" cy="1308735"/>
          </a:xfrm>
        </p:spPr>
        <p:txBody>
          <a:bodyPr/>
          <a:lstStyle/>
          <a:p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AI--</a:t>
            </a:r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量化交易</a:t>
            </a:r>
            <a:endParaRPr lang="en-US" altLang="zh-CN" sz="4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0.2 PCA</a:t>
            </a:r>
            <a:endParaRPr lang="en-US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389255" y="4156075"/>
            <a:ext cx="464629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1. </a:t>
            </a:r>
            <a:r>
              <a:rPr lang="zh-CN" altLang="en-US"/>
              <a:t>数据均值归零化</a:t>
            </a:r>
            <a:r>
              <a:rPr lang="en-US" altLang="zh-CN"/>
              <a:t>/</a:t>
            </a:r>
            <a:r>
              <a:rPr lang="en-US" altLang="zh-CN">
                <a:solidFill>
                  <a:srgbClr val="FF0000"/>
                </a:solidFill>
              </a:rPr>
              <a:t>z-score</a:t>
            </a:r>
            <a:r>
              <a:rPr lang="zh-CN" altLang="en-US">
                <a:solidFill>
                  <a:srgbClr val="FF0000"/>
                </a:solidFill>
              </a:rPr>
              <a:t>标准化</a:t>
            </a:r>
            <a:r>
              <a:rPr lang="zh-CN" altLang="en-US"/>
              <a:t>；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求协方差矩阵（方阵）；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求特征值和特征向量；</a:t>
            </a:r>
            <a:endParaRPr lang="zh-CN" altLang="en-US"/>
          </a:p>
          <a:p>
            <a:r>
              <a:rPr lang="en-US" altLang="zh-CN"/>
              <a:t>4. </a:t>
            </a:r>
            <a:r>
              <a:rPr lang="zh-CN" altLang="en-US"/>
              <a:t>根据特征值选取特征向量；</a:t>
            </a:r>
            <a:endParaRPr lang="zh-CN" altLang="en-US"/>
          </a:p>
          <a:p>
            <a:r>
              <a:rPr lang="en-US" altLang="zh-CN"/>
              <a:t>5. </a:t>
            </a:r>
            <a:r>
              <a:rPr lang="zh-CN" altLang="en-US"/>
              <a:t>用选取的特征向量对数据进行降维；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2925" y="800100"/>
            <a:ext cx="1514475" cy="12096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791845"/>
            <a:ext cx="1752600" cy="12001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915" y="2461260"/>
            <a:ext cx="2219325" cy="7239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870" y="3710940"/>
            <a:ext cx="2980690" cy="9144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86505" y="1007110"/>
            <a:ext cx="5988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原始数据</a:t>
            </a:r>
            <a:endParaRPr lang="zh-CN" altLang="en-US" sz="1600"/>
          </a:p>
        </p:txBody>
      </p:sp>
      <p:cxnSp>
        <p:nvCxnSpPr>
          <p:cNvPr id="4" name="直接箭头连接符 3"/>
          <p:cNvCxnSpPr/>
          <p:nvPr/>
        </p:nvCxnSpPr>
        <p:spPr>
          <a:xfrm>
            <a:off x="5954395" y="1449705"/>
            <a:ext cx="908050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</p:cxnSp>
      <p:sp>
        <p:nvSpPr>
          <p:cNvPr id="8" name="文本框 7"/>
          <p:cNvSpPr txBox="1"/>
          <p:nvPr/>
        </p:nvSpPr>
        <p:spPr>
          <a:xfrm>
            <a:off x="6019800" y="837565"/>
            <a:ext cx="9137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均值归零化</a:t>
            </a:r>
            <a:endParaRPr lang="zh-CN" altLang="en-US"/>
          </a:p>
        </p:txBody>
      </p:sp>
      <p:cxnSp>
        <p:nvCxnSpPr>
          <p:cNvPr id="9" name="直接箭头连接符 8"/>
          <p:cNvCxnSpPr>
            <a:stCxn id="7" idx="2"/>
          </p:cNvCxnSpPr>
          <p:nvPr/>
        </p:nvCxnSpPr>
        <p:spPr>
          <a:xfrm>
            <a:off x="7810500" y="1920240"/>
            <a:ext cx="0" cy="50990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</p:cxnSp>
      <p:sp>
        <p:nvSpPr>
          <p:cNvPr id="12" name="文本框 11"/>
          <p:cNvSpPr txBox="1"/>
          <p:nvPr/>
        </p:nvSpPr>
        <p:spPr>
          <a:xfrm>
            <a:off x="7797165" y="1897380"/>
            <a:ext cx="9137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求协方差矩阵</a:t>
            </a:r>
            <a:endParaRPr lang="zh-CN" altLang="en-US"/>
          </a:p>
        </p:txBody>
      </p:sp>
      <p:cxnSp>
        <p:nvCxnSpPr>
          <p:cNvPr id="13" name="直接箭头连接符 12"/>
          <p:cNvCxnSpPr>
            <a:endCxn id="11" idx="0"/>
          </p:cNvCxnSpPr>
          <p:nvPr/>
        </p:nvCxnSpPr>
        <p:spPr>
          <a:xfrm>
            <a:off x="7294245" y="3127375"/>
            <a:ext cx="13970" cy="51181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</p:cxnSp>
      <p:sp>
        <p:nvSpPr>
          <p:cNvPr id="14" name="文本框 13"/>
          <p:cNvSpPr txBox="1"/>
          <p:nvPr/>
        </p:nvSpPr>
        <p:spPr>
          <a:xfrm>
            <a:off x="7350125" y="3100705"/>
            <a:ext cx="13011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求特征值特征向量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971415" y="1924685"/>
            <a:ext cx="270700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covMat=np.cov(dataNew,rowvar=0)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808855" y="310642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eigVals,eigVects=np.linalg.eig(covMat)</a:t>
            </a:r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9950" y="4625340"/>
            <a:ext cx="3971290" cy="13335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9315" y="6153785"/>
            <a:ext cx="3975735" cy="60515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15" y="981075"/>
            <a:ext cx="3788410" cy="290830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3971290" y="4087495"/>
            <a:ext cx="16452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rgbClr val="FF0000"/>
                </a:solidFill>
              </a:rPr>
              <a:t>x*=(x-μ)/</a:t>
            </a:r>
            <a:r>
              <a:rPr lang="en-US" altLang="zh-CN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σ</a:t>
            </a:r>
            <a:endParaRPr lang="en-US" altLang="zh-CN" sz="2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0.2 PCA</a:t>
            </a:r>
            <a:endParaRPr lang="en-US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107315" y="1014730"/>
            <a:ext cx="1997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特征值</a:t>
            </a:r>
            <a:r>
              <a:rPr lang="en-US" altLang="zh-CN" b="1"/>
              <a:t>/</a:t>
            </a:r>
            <a:r>
              <a:rPr lang="zh-CN" altLang="en-US" b="1"/>
              <a:t>特征向量</a:t>
            </a:r>
            <a:endParaRPr lang="zh-CN" altLang="en-US" b="1"/>
          </a:p>
        </p:txBody>
      </p:sp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22568" y="1546860"/>
          <a:ext cx="2578100" cy="165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1066800" imgH="685800" progId="Equation.KSEE3">
                  <p:embed/>
                </p:oleObj>
              </mc:Choice>
              <mc:Fallback>
                <p:oleObj name="" r:id="rId1" imgW="1066800" imgH="6858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2568" y="1546860"/>
                        <a:ext cx="2578100" cy="165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264786" y="1276033"/>
          <a:ext cx="1289685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3" imgW="533400" imgH="177165" progId="Equation.KSEE3">
                  <p:embed/>
                </p:oleObj>
              </mc:Choice>
              <mc:Fallback>
                <p:oleObj name="" r:id="rId3" imgW="533400" imgH="177165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64786" y="1276033"/>
                        <a:ext cx="1289685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11943" y="1894523"/>
          <a:ext cx="3562350" cy="1167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5" imgW="1473200" imgH="482600" progId="Equation.KSEE3">
                  <p:embed/>
                </p:oleObj>
              </mc:Choice>
              <mc:Fallback>
                <p:oleObj name="" r:id="rId5" imgW="1473200" imgH="482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11943" y="1894523"/>
                        <a:ext cx="3562350" cy="1167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接箭头连接符 4"/>
          <p:cNvCxnSpPr/>
          <p:nvPr/>
        </p:nvCxnSpPr>
        <p:spPr>
          <a:xfrm>
            <a:off x="4367530" y="5422900"/>
            <a:ext cx="3738245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0" name="直接箭头连接符 9"/>
          <p:cNvCxnSpPr/>
          <p:nvPr/>
        </p:nvCxnSpPr>
        <p:spPr>
          <a:xfrm flipV="1">
            <a:off x="5907405" y="3580130"/>
            <a:ext cx="0" cy="277685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1" name="文本框 10"/>
          <p:cNvSpPr txBox="1"/>
          <p:nvPr/>
        </p:nvSpPr>
        <p:spPr>
          <a:xfrm>
            <a:off x="7854950" y="5422900"/>
            <a:ext cx="615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x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5502275" y="3580130"/>
            <a:ext cx="615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y</a:t>
            </a:r>
            <a:endParaRPr lang="en-US" altLang="zh-CN"/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5072380" y="4869180"/>
            <a:ext cx="2667635" cy="832485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4" name="直接箭头连接符 13"/>
          <p:cNvCxnSpPr/>
          <p:nvPr/>
        </p:nvCxnSpPr>
        <p:spPr>
          <a:xfrm flipV="1">
            <a:off x="5608320" y="3860800"/>
            <a:ext cx="979805" cy="2246630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5" name="文本框 14"/>
          <p:cNvSpPr txBox="1"/>
          <p:nvPr/>
        </p:nvSpPr>
        <p:spPr>
          <a:xfrm>
            <a:off x="7880985" y="4672330"/>
            <a:ext cx="615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x’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6683375" y="3580130"/>
            <a:ext cx="615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y‘</a:t>
            </a:r>
            <a:endParaRPr lang="en-US" altLang="zh-CN"/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5846445" y="5156835"/>
            <a:ext cx="1534160" cy="278765"/>
          </a:xfrm>
          <a:prstGeom prst="straightConnector1">
            <a:avLst/>
          </a:prstGeom>
          <a:noFill/>
          <a:ln w="9525" cap="flat" cmpd="sng" algn="ctr">
            <a:solidFill>
              <a:srgbClr val="0096D6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8" name="文本框 17"/>
          <p:cNvSpPr txBox="1"/>
          <p:nvPr/>
        </p:nvSpPr>
        <p:spPr>
          <a:xfrm>
            <a:off x="7381240" y="5040630"/>
            <a:ext cx="615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</a:t>
            </a:r>
            <a:endParaRPr lang="en-US" altLang="zh-CN"/>
          </a:p>
        </p:txBody>
      </p:sp>
      <p:cxnSp>
        <p:nvCxnSpPr>
          <p:cNvPr id="19" name="直接箭头连接符 18"/>
          <p:cNvCxnSpPr/>
          <p:nvPr/>
        </p:nvCxnSpPr>
        <p:spPr>
          <a:xfrm flipV="1">
            <a:off x="5868035" y="4509135"/>
            <a:ext cx="1728470" cy="935990"/>
          </a:xfrm>
          <a:prstGeom prst="straightConnector1">
            <a:avLst/>
          </a:prstGeom>
          <a:noFill/>
          <a:ln w="9525" cap="flat" cmpd="sng" algn="ctr">
            <a:solidFill>
              <a:srgbClr val="0096D6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0" name="文本框 19"/>
          <p:cNvSpPr txBox="1"/>
          <p:nvPr/>
        </p:nvSpPr>
        <p:spPr>
          <a:xfrm>
            <a:off x="7596505" y="4304030"/>
            <a:ext cx="615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v‘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0.2 PCA</a:t>
            </a:r>
            <a:endParaRPr lang="en-US" dirty="0" smtClean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4560" y="1792605"/>
            <a:ext cx="2980690" cy="9144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574800" y="1792605"/>
            <a:ext cx="13011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求特征值特征向量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140585" y="3142615"/>
            <a:ext cx="291020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信息百分比计算：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将特征值从大到小排序组成新</a:t>
            </a:r>
            <a:r>
              <a:rPr lang="en-US" altLang="zh-CN"/>
              <a:t>list</a:t>
            </a:r>
            <a:r>
              <a:rPr lang="zh-CN" altLang="en-US"/>
              <a:t>；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保留一维时，信息百分比是</a:t>
            </a:r>
            <a:r>
              <a:rPr lang="en-US" altLang="zh-CN"/>
              <a:t>list[0]/sum(list);</a:t>
            </a:r>
            <a:endParaRPr lang="en-US" altLang="zh-CN"/>
          </a:p>
          <a:p>
            <a:r>
              <a:rPr lang="en-US" altLang="zh-CN"/>
              <a:t>3. </a:t>
            </a:r>
            <a:r>
              <a:rPr lang="zh-CN" altLang="en-US"/>
              <a:t>保留二维时，信息百分比是</a:t>
            </a:r>
            <a:r>
              <a:rPr lang="en-US" altLang="zh-CN"/>
              <a:t>(list[0]+list[1])/sum(list)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07315" y="1014730"/>
            <a:ext cx="1997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信息百分比计算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0.3 NN</a:t>
            </a:r>
            <a:endParaRPr lang="zh-CN" altLang="en-US" dirty="0" smtClean="0"/>
          </a:p>
        </p:txBody>
      </p:sp>
      <p:grpSp>
        <p:nvGrpSpPr>
          <p:cNvPr id="28" name="组合 27"/>
          <p:cNvGrpSpPr/>
          <p:nvPr/>
        </p:nvGrpSpPr>
        <p:grpSpPr>
          <a:xfrm>
            <a:off x="2456815" y="1306830"/>
            <a:ext cx="5118735" cy="2752090"/>
            <a:chOff x="1948" y="1606"/>
            <a:chExt cx="8061" cy="433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570" y="1606"/>
              <a:ext cx="7439" cy="4334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1948" y="1720"/>
              <a:ext cx="639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/>
                <a:t>输入层</a:t>
              </a:r>
              <a:endParaRPr lang="en-US" altLang="zh-CN" b="1"/>
            </a:p>
            <a:p>
              <a:r>
                <a:rPr lang="en-US" altLang="zh-CN" b="1">
                  <a:solidFill>
                    <a:srgbClr val="FF0000"/>
                  </a:solidFill>
                </a:rPr>
                <a:t>5</a:t>
              </a:r>
              <a:endParaRPr lang="en-US" altLang="zh-CN" b="1">
                <a:solidFill>
                  <a:srgbClr val="FF0000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331" y="1606"/>
              <a:ext cx="860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/>
                <a:t>隐藏层</a:t>
              </a:r>
              <a:r>
                <a:rPr lang="en-US" altLang="zh-CN" b="1">
                  <a:solidFill>
                    <a:srgbClr val="FF0000"/>
                  </a:solidFill>
                </a:rPr>
                <a:t>10</a:t>
              </a:r>
              <a:endParaRPr lang="en-US" altLang="zh-CN" b="1">
                <a:solidFill>
                  <a:srgbClr val="FF0000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556" y="1606"/>
              <a:ext cx="742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/>
                <a:t>隐藏层</a:t>
              </a:r>
              <a:endParaRPr lang="en-US" altLang="zh-CN" b="1"/>
            </a:p>
            <a:p>
              <a:r>
                <a:rPr lang="en-US" altLang="zh-CN" b="1">
                  <a:solidFill>
                    <a:srgbClr val="FF0000"/>
                  </a:solidFill>
                </a:rPr>
                <a:t>10</a:t>
              </a:r>
              <a:endParaRPr lang="en-US" altLang="zh-CN" b="1">
                <a:solidFill>
                  <a:srgbClr val="FF0000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949" y="1606"/>
              <a:ext cx="640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/>
                <a:t>输出层</a:t>
              </a:r>
              <a:r>
                <a:rPr lang="en-US" altLang="zh-CN" b="1">
                  <a:solidFill>
                    <a:srgbClr val="FF0000"/>
                  </a:solidFill>
                </a:rPr>
                <a:t>4</a:t>
              </a:r>
              <a:endParaRPr lang="en-US" altLang="zh-CN" b="1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864871" y="4389438"/>
          <a:ext cx="1530350" cy="1836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2" imgW="762000" imgH="914400" progId="Equation.KSEE3">
                  <p:embed/>
                </p:oleObj>
              </mc:Choice>
              <mc:Fallback>
                <p:oleObj name="" r:id="rId2" imgW="762000" imgH="9144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64871" y="4389438"/>
                        <a:ext cx="1530350" cy="18364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2919731" y="4444683"/>
          <a:ext cx="1836420" cy="1836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" r:id="rId4" imgW="914400" imgH="914400" progId="Equation.KSEE3">
                  <p:embed/>
                </p:oleObj>
              </mc:Choice>
              <mc:Fallback>
                <p:oleObj name="" r:id="rId4" imgW="914400" imgH="9144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19731" y="4444683"/>
                        <a:ext cx="1836420" cy="18364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5506086" y="4460558"/>
          <a:ext cx="2091690" cy="1836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" name="" r:id="rId6" imgW="1041400" imgH="914400" progId="Equation.KSEE3">
                  <p:embed/>
                </p:oleObj>
              </mc:Choice>
              <mc:Fallback>
                <p:oleObj name="" r:id="rId6" imgW="1041400" imgH="9144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06086" y="4460558"/>
                        <a:ext cx="2091690" cy="18364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" name="直接箭头连接符 28"/>
          <p:cNvCxnSpPr/>
          <p:nvPr/>
        </p:nvCxnSpPr>
        <p:spPr>
          <a:xfrm flipV="1">
            <a:off x="1603375" y="3500755"/>
            <a:ext cx="880745" cy="80327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30" name="直接箭头连接符 29"/>
          <p:cNvCxnSpPr/>
          <p:nvPr/>
        </p:nvCxnSpPr>
        <p:spPr>
          <a:xfrm flipV="1">
            <a:off x="4067810" y="4004945"/>
            <a:ext cx="288290" cy="43180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31" name="直接箭头连接符 30"/>
          <p:cNvCxnSpPr/>
          <p:nvPr/>
        </p:nvCxnSpPr>
        <p:spPr>
          <a:xfrm flipV="1">
            <a:off x="5868035" y="4004945"/>
            <a:ext cx="72390" cy="50419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3" name="文本框 2"/>
          <p:cNvSpPr txBox="1"/>
          <p:nvPr/>
        </p:nvSpPr>
        <p:spPr>
          <a:xfrm>
            <a:off x="7511415" y="2038350"/>
            <a:ext cx="14528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平房 </a:t>
            </a:r>
            <a:r>
              <a:rPr lang="en-US" altLang="zh-CN"/>
              <a:t>0</a:t>
            </a:r>
            <a:endParaRPr lang="en-US" altLang="zh-CN"/>
          </a:p>
          <a:p>
            <a:r>
              <a:rPr lang="zh-CN" altLang="en-US"/>
              <a:t>高层 </a:t>
            </a:r>
            <a:r>
              <a:rPr lang="en-US" altLang="zh-CN"/>
              <a:t>0</a:t>
            </a:r>
            <a:endParaRPr lang="en-US" altLang="zh-CN"/>
          </a:p>
          <a:p>
            <a:r>
              <a:rPr lang="zh-CN" altLang="en-US"/>
              <a:t>多层 </a:t>
            </a:r>
            <a:r>
              <a:rPr lang="en-US" altLang="zh-CN"/>
              <a:t>0</a:t>
            </a:r>
            <a:endParaRPr lang="en-US" altLang="zh-CN"/>
          </a:p>
          <a:p>
            <a:r>
              <a:rPr lang="zh-CN" altLang="en-US"/>
              <a:t>别墅 </a:t>
            </a:r>
            <a:r>
              <a:rPr lang="en-US" altLang="zh-CN"/>
              <a:t>1</a:t>
            </a:r>
            <a:endParaRPr lang="en-US" altLang="zh-CN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13031" y="681673"/>
          <a:ext cx="6888480" cy="791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8" imgW="3429000" imgH="393700" progId="Equation.KSEE3">
                  <p:embed/>
                </p:oleObj>
              </mc:Choice>
              <mc:Fallback>
                <p:oleObj name="" r:id="rId8" imgW="3429000" imgH="3937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3031" y="681673"/>
                        <a:ext cx="6888480" cy="7912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2862580" y="1894840"/>
          <a:ext cx="271780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0" imgW="152400" imgH="215900" progId="Equation.KSEE3">
                  <p:embed/>
                </p:oleObj>
              </mc:Choice>
              <mc:Fallback>
                <p:oleObj name="" r:id="rId10" imgW="152400" imgH="2159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862580" y="1894840"/>
                        <a:ext cx="271780" cy="384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2834640" y="2165350"/>
          <a:ext cx="294640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2" imgW="165100" imgH="215900" progId="Equation.KSEE3">
                  <p:embed/>
                </p:oleObj>
              </mc:Choice>
              <mc:Fallback>
                <p:oleObj name="" r:id="rId12" imgW="165100" imgH="2159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834640" y="2165350"/>
                        <a:ext cx="294640" cy="384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2889885" y="2998153"/>
          <a:ext cx="294640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14" imgW="165100" imgH="228600" progId="Equation.KSEE3">
                  <p:embed/>
                </p:oleObj>
              </mc:Choice>
              <mc:Fallback>
                <p:oleObj name="" r:id="rId14" imgW="1651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889885" y="2998153"/>
                        <a:ext cx="294640" cy="40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2873375" y="2479675"/>
          <a:ext cx="294640" cy="407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16" imgW="165100" imgH="228600" progId="Equation.KSEE3">
                  <p:embed/>
                </p:oleObj>
              </mc:Choice>
              <mc:Fallback>
                <p:oleObj name="" r:id="rId16" imgW="1651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873375" y="2479675"/>
                        <a:ext cx="294640" cy="4070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2873375" y="2706053"/>
          <a:ext cx="294640" cy="384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18" imgW="165100" imgH="215900" progId="Equation.KSEE3">
                  <p:embed/>
                </p:oleObj>
              </mc:Choice>
              <mc:Fallback>
                <p:oleObj name="" r:id="rId18" imgW="165100" imgH="2159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873375" y="2706053"/>
                        <a:ext cx="294640" cy="3848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/>
          <p:cNvGraphicFramePr>
            <a:graphicFrameLocks noChangeAspect="1"/>
          </p:cNvGraphicFramePr>
          <p:nvPr/>
        </p:nvGraphicFramePr>
        <p:xfrm>
          <a:off x="5770563" y="1234758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" name="" r:id="rId20" imgW="203200" imgH="203200" progId="Equation.KSEE3">
                  <p:embed/>
                </p:oleObj>
              </mc:Choice>
              <mc:Fallback>
                <p:oleObj name="" r:id="rId20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770563" y="1234758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/>
          <p:cNvGraphicFramePr>
            <a:graphicFrameLocks noChangeAspect="1"/>
          </p:cNvGraphicFramePr>
          <p:nvPr/>
        </p:nvGraphicFramePr>
        <p:xfrm>
          <a:off x="5781676" y="1532573"/>
          <a:ext cx="34036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" name="" r:id="rId22" imgW="190500" imgH="203200" progId="Equation.KSEE3">
                  <p:embed/>
                </p:oleObj>
              </mc:Choice>
              <mc:Fallback>
                <p:oleObj name="" r:id="rId22" imgW="1905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781676" y="1532573"/>
                        <a:ext cx="340360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/>
          <p:cNvGraphicFramePr>
            <a:graphicFrameLocks noChangeAspect="1"/>
          </p:cNvGraphicFramePr>
          <p:nvPr/>
        </p:nvGraphicFramePr>
        <p:xfrm>
          <a:off x="5781993" y="1796733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" name="" r:id="rId24" imgW="203200" imgH="203200" progId="Equation.KSEE3">
                  <p:embed/>
                </p:oleObj>
              </mc:Choice>
              <mc:Fallback>
                <p:oleObj name="" r:id="rId24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781993" y="1796733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对象 40"/>
          <p:cNvGraphicFramePr>
            <a:graphicFrameLocks noChangeAspect="1"/>
          </p:cNvGraphicFramePr>
          <p:nvPr/>
        </p:nvGraphicFramePr>
        <p:xfrm>
          <a:off x="5781993" y="2109788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" name="" r:id="rId26" imgW="203200" imgH="203200" progId="Equation.KSEE3">
                  <p:embed/>
                </p:oleObj>
              </mc:Choice>
              <mc:Fallback>
                <p:oleObj name="" r:id="rId26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5781993" y="2109788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/>
          <p:cNvGraphicFramePr>
            <a:graphicFrameLocks noChangeAspect="1"/>
          </p:cNvGraphicFramePr>
          <p:nvPr/>
        </p:nvGraphicFramePr>
        <p:xfrm>
          <a:off x="5781993" y="2350453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" name="" r:id="rId28" imgW="203200" imgH="203200" progId="Equation.KSEE3">
                  <p:embed/>
                </p:oleObj>
              </mc:Choice>
              <mc:Fallback>
                <p:oleObj name="" r:id="rId28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5781993" y="2350453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/>
          <p:cNvGraphicFramePr>
            <a:graphicFrameLocks noChangeAspect="1"/>
          </p:cNvGraphicFramePr>
          <p:nvPr/>
        </p:nvGraphicFramePr>
        <p:xfrm>
          <a:off x="5759133" y="2620963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" name="" r:id="rId30" imgW="203200" imgH="203200" progId="Equation.KSEE3">
                  <p:embed/>
                </p:oleObj>
              </mc:Choice>
              <mc:Fallback>
                <p:oleObj name="" r:id="rId30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5759133" y="2620963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对象 46"/>
          <p:cNvGraphicFramePr>
            <a:graphicFrameLocks noChangeAspect="1"/>
          </p:cNvGraphicFramePr>
          <p:nvPr/>
        </p:nvGraphicFramePr>
        <p:xfrm>
          <a:off x="5759133" y="2872423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" name="" r:id="rId32" imgW="203200" imgH="203200" progId="Equation.KSEE3">
                  <p:embed/>
                </p:oleObj>
              </mc:Choice>
              <mc:Fallback>
                <p:oleObj name="" r:id="rId32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5759133" y="2872423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对象 48"/>
          <p:cNvGraphicFramePr>
            <a:graphicFrameLocks noChangeAspect="1"/>
          </p:cNvGraphicFramePr>
          <p:nvPr/>
        </p:nvGraphicFramePr>
        <p:xfrm>
          <a:off x="5781993" y="3162618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" name="" r:id="rId34" imgW="203200" imgH="203200" progId="Equation.KSEE3">
                  <p:embed/>
                </p:oleObj>
              </mc:Choice>
              <mc:Fallback>
                <p:oleObj name="" r:id="rId34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5781993" y="3162618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对象 50"/>
          <p:cNvGraphicFramePr>
            <a:graphicFrameLocks noChangeAspect="1"/>
          </p:cNvGraphicFramePr>
          <p:nvPr/>
        </p:nvGraphicFramePr>
        <p:xfrm>
          <a:off x="5781993" y="3405823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" name="" r:id="rId36" imgW="203200" imgH="203200" progId="Equation.KSEE3">
                  <p:embed/>
                </p:oleObj>
              </mc:Choice>
              <mc:Fallback>
                <p:oleObj name="" r:id="rId36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5781993" y="3405823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对象 52"/>
          <p:cNvGraphicFramePr>
            <a:graphicFrameLocks noChangeAspect="1"/>
          </p:cNvGraphicFramePr>
          <p:nvPr/>
        </p:nvGraphicFramePr>
        <p:xfrm>
          <a:off x="5781993" y="3714433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" name="" r:id="rId38" imgW="203200" imgH="203200" progId="Equation.KSEE3">
                  <p:embed/>
                </p:oleObj>
              </mc:Choice>
              <mc:Fallback>
                <p:oleObj name="" r:id="rId38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5781993" y="3714433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对象 54"/>
          <p:cNvGraphicFramePr>
            <a:graphicFrameLocks noChangeAspect="1"/>
          </p:cNvGraphicFramePr>
          <p:nvPr/>
        </p:nvGraphicFramePr>
        <p:xfrm>
          <a:off x="4356100" y="1234758"/>
          <a:ext cx="294640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" name="" r:id="rId40" imgW="165100" imgH="228600" progId="Equation.KSEE3">
                  <p:embed/>
                </p:oleObj>
              </mc:Choice>
              <mc:Fallback>
                <p:oleObj name="" r:id="rId40" imgW="1651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4356100" y="1234758"/>
                        <a:ext cx="294640" cy="40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对象 56"/>
          <p:cNvGraphicFramePr>
            <a:graphicFrameLocks noChangeAspect="1"/>
          </p:cNvGraphicFramePr>
          <p:nvPr/>
        </p:nvGraphicFramePr>
        <p:xfrm>
          <a:off x="4367213" y="1555750"/>
          <a:ext cx="272415" cy="385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" name="" r:id="rId42" imgW="152400" imgH="215900" progId="Equation.KSEE3">
                  <p:embed/>
                </p:oleObj>
              </mc:Choice>
              <mc:Fallback>
                <p:oleObj name="" r:id="rId42" imgW="152400" imgH="2159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4367213" y="1555750"/>
                        <a:ext cx="272415" cy="3854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对象 58"/>
          <p:cNvGraphicFramePr>
            <a:graphicFrameLocks noChangeAspect="1"/>
          </p:cNvGraphicFramePr>
          <p:nvPr/>
        </p:nvGraphicFramePr>
        <p:xfrm>
          <a:off x="4345305" y="1807845"/>
          <a:ext cx="316230" cy="385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" name="" r:id="rId44" imgW="177165" imgH="215900" progId="Equation.KSEE3">
                  <p:embed/>
                </p:oleObj>
              </mc:Choice>
              <mc:Fallback>
                <p:oleObj name="" r:id="rId44" imgW="177165" imgH="2159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4345305" y="1807845"/>
                        <a:ext cx="316230" cy="3854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对象 60"/>
          <p:cNvGraphicFramePr>
            <a:graphicFrameLocks noChangeAspect="1"/>
          </p:cNvGraphicFramePr>
          <p:nvPr/>
        </p:nvGraphicFramePr>
        <p:xfrm>
          <a:off x="4356100" y="2071688"/>
          <a:ext cx="294640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" name="" r:id="rId46" imgW="165100" imgH="228600" progId="Equation.KSEE3">
                  <p:embed/>
                </p:oleObj>
              </mc:Choice>
              <mc:Fallback>
                <p:oleObj name="" r:id="rId46" imgW="1651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4356100" y="2071688"/>
                        <a:ext cx="294640" cy="40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对象 62"/>
          <p:cNvGraphicFramePr>
            <a:graphicFrameLocks noChangeAspect="1"/>
          </p:cNvGraphicFramePr>
          <p:nvPr/>
        </p:nvGraphicFramePr>
        <p:xfrm>
          <a:off x="4345305" y="2309496"/>
          <a:ext cx="316230" cy="385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" name="" r:id="rId48" imgW="177165" imgH="215900" progId="Equation.KSEE3">
                  <p:embed/>
                </p:oleObj>
              </mc:Choice>
              <mc:Fallback>
                <p:oleObj name="" r:id="rId48" imgW="177165" imgH="2159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4345305" y="2309496"/>
                        <a:ext cx="316230" cy="3854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对象 64"/>
          <p:cNvGraphicFramePr>
            <a:graphicFrameLocks noChangeAspect="1"/>
          </p:cNvGraphicFramePr>
          <p:nvPr/>
        </p:nvGraphicFramePr>
        <p:xfrm>
          <a:off x="4356100" y="2598103"/>
          <a:ext cx="294640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" name="" r:id="rId50" imgW="165100" imgH="228600" progId="Equation.KSEE3">
                  <p:embed/>
                </p:oleObj>
              </mc:Choice>
              <mc:Fallback>
                <p:oleObj name="" r:id="rId50" imgW="1651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4356100" y="2598103"/>
                        <a:ext cx="294640" cy="40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对象 66"/>
          <p:cNvGraphicFramePr>
            <a:graphicFrameLocks noChangeAspect="1"/>
          </p:cNvGraphicFramePr>
          <p:nvPr/>
        </p:nvGraphicFramePr>
        <p:xfrm>
          <a:off x="4356100" y="2849563"/>
          <a:ext cx="294640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" name="" r:id="rId52" imgW="165100" imgH="228600" progId="Equation.KSEE3">
                  <p:embed/>
                </p:oleObj>
              </mc:Choice>
              <mc:Fallback>
                <p:oleObj name="" r:id="rId52" imgW="1651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4356100" y="2849563"/>
                        <a:ext cx="294640" cy="40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对象 68"/>
          <p:cNvGraphicFramePr>
            <a:graphicFrameLocks noChangeAspect="1"/>
          </p:cNvGraphicFramePr>
          <p:nvPr/>
        </p:nvGraphicFramePr>
        <p:xfrm>
          <a:off x="4345305" y="3162618"/>
          <a:ext cx="316230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" name="" r:id="rId54" imgW="177165" imgH="228600" progId="Equation.KSEE3">
                  <p:embed/>
                </p:oleObj>
              </mc:Choice>
              <mc:Fallback>
                <p:oleObj name="" r:id="rId54" imgW="177165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4345305" y="3162618"/>
                        <a:ext cx="316230" cy="40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对象 70"/>
          <p:cNvGraphicFramePr>
            <a:graphicFrameLocks noChangeAspect="1"/>
          </p:cNvGraphicFramePr>
          <p:nvPr/>
        </p:nvGraphicFramePr>
        <p:xfrm>
          <a:off x="4356100" y="3405823"/>
          <a:ext cx="294640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" name="" r:id="rId56" imgW="165100" imgH="228600" progId="Equation.KSEE3">
                  <p:embed/>
                </p:oleObj>
              </mc:Choice>
              <mc:Fallback>
                <p:oleObj name="" r:id="rId56" imgW="1651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4356100" y="3405823"/>
                        <a:ext cx="294640" cy="40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对象 72"/>
          <p:cNvGraphicFramePr>
            <a:graphicFrameLocks noChangeAspect="1"/>
          </p:cNvGraphicFramePr>
          <p:nvPr/>
        </p:nvGraphicFramePr>
        <p:xfrm>
          <a:off x="4356100" y="3696018"/>
          <a:ext cx="294640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" name="" r:id="rId58" imgW="165100" imgH="228600" progId="Equation.KSEE3">
                  <p:embed/>
                </p:oleObj>
              </mc:Choice>
              <mc:Fallback>
                <p:oleObj name="" r:id="rId58" imgW="1651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4356100" y="3696018"/>
                        <a:ext cx="294640" cy="40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文本框 74"/>
          <p:cNvSpPr txBox="1"/>
          <p:nvPr/>
        </p:nvSpPr>
        <p:spPr>
          <a:xfrm>
            <a:off x="1503680" y="2045970"/>
            <a:ext cx="133477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solidFill>
                  <a:schemeClr val="tx1"/>
                </a:solidFill>
              </a:rPr>
              <a:t>面积</a:t>
            </a:r>
            <a:endParaRPr lang="zh-CN" altLang="en-US" sz="1600" b="1">
              <a:solidFill>
                <a:schemeClr val="tx1"/>
              </a:solidFill>
            </a:endParaRPr>
          </a:p>
          <a:p>
            <a:r>
              <a:rPr lang="zh-CN" altLang="en-US" sz="1600" b="1">
                <a:solidFill>
                  <a:schemeClr val="tx1"/>
                </a:solidFill>
              </a:rPr>
              <a:t>卧室数目</a:t>
            </a:r>
            <a:endParaRPr lang="zh-CN" altLang="en-US" sz="1600" b="1">
              <a:solidFill>
                <a:schemeClr val="tx1"/>
              </a:solidFill>
            </a:endParaRPr>
          </a:p>
          <a:p>
            <a:r>
              <a:rPr lang="zh-CN" altLang="en-US" sz="1600" b="1">
                <a:solidFill>
                  <a:schemeClr val="tx1"/>
                </a:solidFill>
              </a:rPr>
              <a:t>楼层</a:t>
            </a:r>
            <a:endParaRPr lang="zh-CN" altLang="en-US" sz="1600" b="1">
              <a:solidFill>
                <a:schemeClr val="tx1"/>
              </a:solidFill>
            </a:endParaRPr>
          </a:p>
          <a:p>
            <a:r>
              <a:rPr lang="zh-CN" altLang="en-US" sz="1600" b="1">
                <a:solidFill>
                  <a:schemeClr val="tx1"/>
                </a:solidFill>
              </a:rPr>
              <a:t>房龄</a:t>
            </a:r>
            <a:endParaRPr lang="zh-CN" altLang="en-US" sz="1600" b="1">
              <a:solidFill>
                <a:schemeClr val="tx1"/>
              </a:solidFill>
            </a:endParaRPr>
          </a:p>
          <a:p>
            <a:r>
              <a:rPr lang="zh-CN" altLang="en-US" sz="1600" b="1">
                <a:solidFill>
                  <a:schemeClr val="tx1"/>
                </a:solidFill>
              </a:rPr>
              <a:t>房价</a:t>
            </a:r>
            <a:endParaRPr lang="zh-CN" altLang="en-US" sz="1600" b="1">
              <a:solidFill>
                <a:schemeClr val="tx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433310" y="855345"/>
            <a:ext cx="1531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加偏置</a:t>
            </a:r>
            <a:endParaRPr lang="zh-CN" altLang="en-US"/>
          </a:p>
        </p:txBody>
      </p:sp>
      <p:graphicFrame>
        <p:nvGraphicFramePr>
          <p:cNvPr id="32" name="对象 31"/>
          <p:cNvGraphicFramePr>
            <a:graphicFrameLocks noChangeAspect="1"/>
          </p:cNvGraphicFramePr>
          <p:nvPr/>
        </p:nvGraphicFramePr>
        <p:xfrm>
          <a:off x="7281545" y="2026920"/>
          <a:ext cx="316230" cy="407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" name="" r:id="rId60" imgW="177165" imgH="228600" progId="Equation.KSEE3">
                  <p:embed/>
                </p:oleObj>
              </mc:Choice>
              <mc:Fallback>
                <p:oleObj name="" r:id="rId60" imgW="177165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7281545" y="2026920"/>
                        <a:ext cx="316230" cy="4070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/>
          <p:cNvGraphicFramePr>
            <a:graphicFrameLocks noChangeAspect="1"/>
          </p:cNvGraphicFramePr>
          <p:nvPr/>
        </p:nvGraphicFramePr>
        <p:xfrm>
          <a:off x="7292023" y="2286000"/>
          <a:ext cx="295275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" name="" r:id="rId62" imgW="165100" imgH="215900" progId="Equation.KSEE3">
                  <p:embed/>
                </p:oleObj>
              </mc:Choice>
              <mc:Fallback>
                <p:oleObj name="" r:id="rId62" imgW="165100" imgH="2159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7292023" y="2286000"/>
                        <a:ext cx="295275" cy="384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对象 76"/>
          <p:cNvGraphicFramePr>
            <a:graphicFrameLocks noChangeAspect="1"/>
          </p:cNvGraphicFramePr>
          <p:nvPr/>
        </p:nvGraphicFramePr>
        <p:xfrm>
          <a:off x="7289165" y="2598103"/>
          <a:ext cx="316230" cy="384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" name="" r:id="rId64" imgW="177165" imgH="215900" progId="Equation.KSEE3">
                  <p:embed/>
                </p:oleObj>
              </mc:Choice>
              <mc:Fallback>
                <p:oleObj name="" r:id="rId64" imgW="177165" imgH="2159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7289165" y="2598103"/>
                        <a:ext cx="316230" cy="3848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对象 78"/>
          <p:cNvGraphicFramePr>
            <a:graphicFrameLocks noChangeAspect="1"/>
          </p:cNvGraphicFramePr>
          <p:nvPr/>
        </p:nvGraphicFramePr>
        <p:xfrm>
          <a:off x="7281545" y="2838450"/>
          <a:ext cx="316230" cy="407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" name="" r:id="rId66" imgW="177165" imgH="228600" progId="Equation.KSEE3">
                  <p:embed/>
                </p:oleObj>
              </mc:Choice>
              <mc:Fallback>
                <p:oleObj name="" r:id="rId66" imgW="177165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7281545" y="2838450"/>
                        <a:ext cx="316230" cy="4070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文本框 80"/>
          <p:cNvSpPr txBox="1"/>
          <p:nvPr/>
        </p:nvSpPr>
        <p:spPr>
          <a:xfrm>
            <a:off x="-57150" y="1398270"/>
            <a:ext cx="27381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rgbClr val="FF0000"/>
                </a:solidFill>
              </a:rPr>
              <a:t>Forward Propagation ----&gt;</a:t>
            </a:r>
            <a:endParaRPr lang="zh-CN" altLang="en-US" sz="1600" b="1">
              <a:solidFill>
                <a:srgbClr val="FF0000"/>
              </a:solid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6731635" y="3696335"/>
            <a:ext cx="24612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rgbClr val="FF0000"/>
                </a:solidFill>
              </a:rPr>
              <a:t>&lt;---- Back Propagation</a:t>
            </a:r>
            <a:endParaRPr lang="zh-CN" altLang="en-US" sz="1600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0.3 NN</a:t>
            </a:r>
            <a:endParaRPr lang="en-US" dirty="0" smtClean="0"/>
          </a:p>
        </p:txBody>
      </p:sp>
      <p:sp>
        <p:nvSpPr>
          <p:cNvPr id="3" name="object 3"/>
          <p:cNvSpPr/>
          <p:nvPr/>
        </p:nvSpPr>
        <p:spPr>
          <a:xfrm>
            <a:off x="682533" y="2240280"/>
            <a:ext cx="1040130" cy="27660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2394457" y="1393507"/>
            <a:ext cx="153162" cy="137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2635884" y="1401127"/>
            <a:ext cx="141731" cy="1965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6"/>
          <p:cNvSpPr txBox="1"/>
          <p:nvPr/>
        </p:nvSpPr>
        <p:spPr>
          <a:xfrm>
            <a:off x="291465" y="1236980"/>
            <a:ext cx="3071495" cy="756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3970" marR="5080" indent="-1905">
              <a:lnSpc>
                <a:spcPct val="119000"/>
              </a:lnSpc>
              <a:spcBef>
                <a:spcPts val="95"/>
              </a:spcBef>
              <a:tabLst>
                <a:tab pos="3784600" algn="l"/>
                <a:tab pos="4135120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给定一个训练样本</a:t>
            </a:r>
            <a:r>
              <a:rPr sz="2000" dirty="0">
                <a:latin typeface="Calibri" panose="020F0502020204030204"/>
                <a:cs typeface="Calibri" panose="020F0502020204030204"/>
              </a:rPr>
              <a:t>(   </a:t>
            </a:r>
            <a:r>
              <a:rPr lang="en-US" sz="2000" dirty="0">
                <a:latin typeface="Calibri" panose="020F0502020204030204"/>
                <a:cs typeface="Calibri" panose="020F0502020204030204"/>
              </a:rPr>
              <a:t>,</a:t>
            </a:r>
            <a:r>
              <a:rPr sz="2000" dirty="0">
                <a:latin typeface="Calibri" panose="020F0502020204030204"/>
                <a:cs typeface="Calibri" panose="020F0502020204030204"/>
              </a:rPr>
              <a:t>   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)</a:t>
            </a:r>
            <a:r>
              <a:rPr sz="2000" dirty="0">
                <a:latin typeface="Calibri" panose="020F0502020204030204"/>
                <a:cs typeface="Calibri" panose="020F0502020204030204"/>
              </a:rPr>
              <a:t>: </a:t>
            </a: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13970" marR="5080" indent="-1905">
              <a:lnSpc>
                <a:spcPct val="119000"/>
              </a:lnSpc>
              <a:spcBef>
                <a:spcPts val="95"/>
              </a:spcBef>
              <a:tabLst>
                <a:tab pos="3784600" algn="l"/>
                <a:tab pos="4135120" algn="l"/>
              </a:tabLst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正向传播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: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673346" y="2636227"/>
            <a:ext cx="1885950" cy="274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682533" y="3044469"/>
            <a:ext cx="1723644" cy="3497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673346" y="3450691"/>
            <a:ext cx="1885950" cy="274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1" name="object 10"/>
          <p:cNvSpPr/>
          <p:nvPr/>
        </p:nvSpPr>
        <p:spPr>
          <a:xfrm>
            <a:off x="682533" y="3835806"/>
            <a:ext cx="1723644" cy="3497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11"/>
          <p:cNvSpPr/>
          <p:nvPr/>
        </p:nvSpPr>
        <p:spPr>
          <a:xfrm>
            <a:off x="673346" y="4252301"/>
            <a:ext cx="1885950" cy="274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3" name="object 12"/>
          <p:cNvSpPr/>
          <p:nvPr/>
        </p:nvSpPr>
        <p:spPr>
          <a:xfrm>
            <a:off x="673346" y="4633721"/>
            <a:ext cx="2916936" cy="3497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3"/>
          <p:cNvSpPr/>
          <p:nvPr/>
        </p:nvSpPr>
        <p:spPr>
          <a:xfrm>
            <a:off x="2647416" y="2931718"/>
            <a:ext cx="1255014" cy="4069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5" name="object 14"/>
          <p:cNvSpPr/>
          <p:nvPr/>
        </p:nvSpPr>
        <p:spPr>
          <a:xfrm>
            <a:off x="2670276" y="3732047"/>
            <a:ext cx="1255014" cy="4069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5830889" y="967423"/>
          <a:ext cx="2221865" cy="1275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12" imgW="1104900" imgH="634365" progId="Equation.KSEE3">
                  <p:embed/>
                </p:oleObj>
              </mc:Choice>
              <mc:Fallback>
                <p:oleObj name="" r:id="rId12" imgW="1104900" imgH="634365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830889" y="967423"/>
                        <a:ext cx="2221865" cy="12750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图片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36870" y="2636520"/>
            <a:ext cx="3123565" cy="2426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0.3 NN</a:t>
            </a:r>
            <a:endParaRPr lang="en-US" dirty="0" smtClean="0"/>
          </a:p>
        </p:txBody>
      </p:sp>
      <p:sp>
        <p:nvSpPr>
          <p:cNvPr id="5" name="object 2"/>
          <p:cNvSpPr txBox="1">
            <a:spLocks noGrp="1"/>
          </p:cNvSpPr>
          <p:nvPr/>
        </p:nvSpPr>
        <p:spPr>
          <a:xfrm>
            <a:off x="459740" y="1323340"/>
            <a:ext cx="337248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后反馈算法</a:t>
            </a:r>
            <a:endParaRPr lang="zh-CN" sz="2400" b="1" spc="-5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3"/>
          <p:cNvSpPr/>
          <p:nvPr/>
        </p:nvSpPr>
        <p:spPr>
          <a:xfrm>
            <a:off x="3114738" y="2105075"/>
            <a:ext cx="68579" cy="21488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9"/>
          <p:cNvSpPr/>
          <p:nvPr/>
        </p:nvSpPr>
        <p:spPr>
          <a:xfrm>
            <a:off x="3675443" y="2054415"/>
            <a:ext cx="125729" cy="2628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10"/>
          <p:cNvSpPr/>
          <p:nvPr/>
        </p:nvSpPr>
        <p:spPr>
          <a:xfrm>
            <a:off x="1965642" y="1954339"/>
            <a:ext cx="722376" cy="4503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11"/>
          <p:cNvSpPr txBox="1"/>
          <p:nvPr/>
        </p:nvSpPr>
        <p:spPr>
          <a:xfrm>
            <a:off x="531495" y="2023110"/>
            <a:ext cx="5288915" cy="640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18995" algn="l"/>
                <a:tab pos="4304665" algn="l"/>
                <a:tab pos="5422265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直观定义：</a:t>
            </a:r>
            <a:r>
              <a:rPr sz="2000" dirty="0">
                <a:latin typeface="Calibri" panose="020F0502020204030204"/>
                <a:cs typeface="Calibri" panose="020F0502020204030204"/>
              </a:rPr>
              <a:t>	   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第  层第  个节点的误差；</a:t>
            </a:r>
            <a:endParaRPr lang="zh-CN" sz="20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18995" algn="l"/>
                <a:tab pos="4304665" algn="l"/>
                <a:tab pos="5422265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对每一个输出单元（第</a:t>
            </a: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4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层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）计算如下：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12"/>
          <p:cNvSpPr/>
          <p:nvPr/>
        </p:nvSpPr>
        <p:spPr>
          <a:xfrm>
            <a:off x="504252" y="2966338"/>
            <a:ext cx="1965960" cy="4503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13"/>
          <p:cNvSpPr/>
          <p:nvPr/>
        </p:nvSpPr>
        <p:spPr>
          <a:xfrm>
            <a:off x="493013" y="3593718"/>
            <a:ext cx="3627882" cy="3474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14"/>
          <p:cNvSpPr/>
          <p:nvPr/>
        </p:nvSpPr>
        <p:spPr>
          <a:xfrm>
            <a:off x="504252" y="4095876"/>
            <a:ext cx="3627882" cy="3474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矩形 29"/>
          <p:cNvSpPr/>
          <p:nvPr/>
        </p:nvSpPr>
        <p:spPr>
          <a:xfrm>
            <a:off x="3115310" y="3514090"/>
            <a:ext cx="1024890" cy="43370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2" name="对象 -2147482624"/>
          <p:cNvGraphicFramePr>
            <a:graphicFrameLocks noChangeAspect="1"/>
          </p:cNvGraphicFramePr>
          <p:nvPr/>
        </p:nvGraphicFramePr>
        <p:xfrm>
          <a:off x="5429250" y="3514090"/>
          <a:ext cx="1998345" cy="506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7" imgW="901700" imgH="228600" progId="Equation.KSEE3">
                  <p:embed/>
                </p:oleObj>
              </mc:Choice>
              <mc:Fallback>
                <p:oleObj name="" r:id="rId7" imgW="9017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29250" y="3514090"/>
                        <a:ext cx="1998345" cy="5067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矩形 32"/>
          <p:cNvSpPr/>
          <p:nvPr/>
        </p:nvSpPr>
        <p:spPr>
          <a:xfrm>
            <a:off x="3115310" y="4023995"/>
            <a:ext cx="1024890" cy="41973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5" name="对象 -2147482622"/>
          <p:cNvGraphicFramePr>
            <a:graphicFrameLocks noChangeAspect="1"/>
          </p:cNvGraphicFramePr>
          <p:nvPr/>
        </p:nvGraphicFramePr>
        <p:xfrm>
          <a:off x="5438458" y="3964940"/>
          <a:ext cx="1998345" cy="506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" name="" r:id="rId9" imgW="901700" imgH="228600" progId="Equation.KSEE3">
                  <p:embed/>
                </p:oleObj>
              </mc:Choice>
              <mc:Fallback>
                <p:oleObj name="" r:id="rId9" imgW="901700" imgH="228600" progId="Equation.KSEE3">
                  <p:embed/>
                  <p:pic>
                    <p:nvPicPr>
                      <p:cNvPr id="0" name="图片 2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38458" y="3964940"/>
                        <a:ext cx="1998345" cy="5067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/>
          <p:cNvGraphicFramePr>
            <a:graphicFrameLocks noChangeAspect="1"/>
          </p:cNvGraphicFramePr>
          <p:nvPr/>
        </p:nvGraphicFramePr>
        <p:xfrm>
          <a:off x="466090" y="4658360"/>
          <a:ext cx="2758440" cy="985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" name="" r:id="rId11" imgW="1244600" imgH="444500" progId="Equation.KSEE3">
                  <p:embed/>
                </p:oleObj>
              </mc:Choice>
              <mc:Fallback>
                <p:oleObj name="" r:id="rId11" imgW="1244600" imgH="444500" progId="Equation.KSEE3">
                  <p:embed/>
                  <p:pic>
                    <p:nvPicPr>
                      <p:cNvPr id="0" name="图片 2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66090" y="4658360"/>
                        <a:ext cx="2758440" cy="9855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0.3 NN</a:t>
            </a:r>
            <a:endParaRPr lang="en-US" dirty="0" smtClean="0"/>
          </a:p>
        </p:txBody>
      </p:sp>
      <p:graphicFrame>
        <p:nvGraphicFramePr>
          <p:cNvPr id="3" name="对象 -2147482624"/>
          <p:cNvGraphicFramePr>
            <a:graphicFrameLocks noChangeAspect="1"/>
          </p:cNvGraphicFramePr>
          <p:nvPr/>
        </p:nvGraphicFramePr>
        <p:xfrm>
          <a:off x="107315" y="845820"/>
          <a:ext cx="4986020" cy="516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3632200" imgH="3759200" progId="Equation.KSEE3">
                  <p:embed/>
                </p:oleObj>
              </mc:Choice>
              <mc:Fallback>
                <p:oleObj name="" r:id="rId1" imgW="3632200" imgH="3759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7315" y="845820"/>
                        <a:ext cx="4986020" cy="5165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直接箭头连接符 6"/>
          <p:cNvCxnSpPr/>
          <p:nvPr/>
        </p:nvCxnSpPr>
        <p:spPr>
          <a:xfrm>
            <a:off x="4847590" y="3029585"/>
            <a:ext cx="3554095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8" name="直接箭头连接符 7"/>
          <p:cNvCxnSpPr/>
          <p:nvPr/>
        </p:nvCxnSpPr>
        <p:spPr>
          <a:xfrm flipV="1">
            <a:off x="6361430" y="949960"/>
            <a:ext cx="0" cy="322453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9" name="直接连接符 8"/>
          <p:cNvCxnSpPr/>
          <p:nvPr/>
        </p:nvCxnSpPr>
        <p:spPr>
          <a:xfrm flipH="1">
            <a:off x="5724525" y="1753235"/>
            <a:ext cx="1656080" cy="208788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任意多边形 5"/>
          <p:cNvSpPr/>
          <p:nvPr/>
        </p:nvSpPr>
        <p:spPr>
          <a:xfrm>
            <a:off x="5506085" y="1246505"/>
            <a:ext cx="1684655" cy="1092835"/>
          </a:xfrm>
          <a:custGeom>
            <a:avLst/>
            <a:gdLst>
              <a:gd name="connisteX0" fmla="*/ 0 w 1684655"/>
              <a:gd name="connsiteY0" fmla="*/ 0 h 1092985"/>
              <a:gd name="connisteX1" fmla="*/ 223520 w 1684655"/>
              <a:gd name="connsiteY1" fmla="*/ 737235 h 1092985"/>
              <a:gd name="connisteX2" fmla="*/ 842010 w 1684655"/>
              <a:gd name="connsiteY2" fmla="*/ 1092835 h 1092985"/>
              <a:gd name="connisteX3" fmla="*/ 1421130 w 1684655"/>
              <a:gd name="connsiteY3" fmla="*/ 763270 h 1092985"/>
              <a:gd name="connisteX4" fmla="*/ 1684655 w 1684655"/>
              <a:gd name="connsiteY4" fmla="*/ 39370 h 10929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1684655" h="1092985">
                <a:moveTo>
                  <a:pt x="0" y="0"/>
                </a:moveTo>
                <a:cubicBezTo>
                  <a:pt x="32385" y="140335"/>
                  <a:pt x="55245" y="518795"/>
                  <a:pt x="223520" y="737235"/>
                </a:cubicBezTo>
                <a:cubicBezTo>
                  <a:pt x="391795" y="955675"/>
                  <a:pt x="602615" y="1087755"/>
                  <a:pt x="842010" y="1092835"/>
                </a:cubicBezTo>
                <a:cubicBezTo>
                  <a:pt x="1081405" y="1097915"/>
                  <a:pt x="1252855" y="974090"/>
                  <a:pt x="1421130" y="763270"/>
                </a:cubicBezTo>
                <a:cubicBezTo>
                  <a:pt x="1589405" y="552450"/>
                  <a:pt x="1643380" y="177800"/>
                  <a:pt x="1684655" y="39370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6228715" y="1424305"/>
            <a:ext cx="1296035" cy="1296035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8" name="组合 17"/>
          <p:cNvGrpSpPr/>
          <p:nvPr/>
        </p:nvGrpSpPr>
        <p:grpSpPr>
          <a:xfrm>
            <a:off x="6358255" y="1736725"/>
            <a:ext cx="1333500" cy="1609725"/>
            <a:chOff x="10013" y="2735"/>
            <a:chExt cx="2100" cy="2535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10785" y="3316"/>
              <a:ext cx="0" cy="1472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直接连接符 12"/>
            <p:cNvCxnSpPr/>
            <p:nvPr/>
          </p:nvCxnSpPr>
          <p:spPr>
            <a:xfrm>
              <a:off x="10432" y="3669"/>
              <a:ext cx="0" cy="1098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直接连接符 13"/>
            <p:cNvCxnSpPr/>
            <p:nvPr/>
          </p:nvCxnSpPr>
          <p:spPr>
            <a:xfrm>
              <a:off x="11143" y="2735"/>
              <a:ext cx="0" cy="2011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" name="文本框 14"/>
            <p:cNvSpPr txBox="1"/>
            <p:nvPr/>
          </p:nvSpPr>
          <p:spPr>
            <a:xfrm>
              <a:off x="10013" y="4690"/>
              <a:ext cx="210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2-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ε 2 2+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ε</a:t>
              </a:r>
              <a:endParaRPr lang="en-US" altLang="zh-CN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10412" y="3627"/>
              <a:ext cx="705" cy="0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直接连接符 16"/>
            <p:cNvCxnSpPr/>
            <p:nvPr/>
          </p:nvCxnSpPr>
          <p:spPr>
            <a:xfrm>
              <a:off x="11169" y="2792"/>
              <a:ext cx="0" cy="907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0.3 NN</a:t>
            </a:r>
            <a:endParaRPr lang="en-US" dirty="0" smtClean="0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653733" y="1653223"/>
          <a:ext cx="5230495" cy="3218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1" imgW="2602865" imgH="1600200" progId="Equation.KSEE3">
                  <p:embed/>
                </p:oleObj>
              </mc:Choice>
              <mc:Fallback>
                <p:oleObj name="" r:id="rId1" imgW="2602865" imgH="1600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53733" y="1653223"/>
                        <a:ext cx="5230495" cy="32181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6209030" y="1644650"/>
            <a:ext cx="29000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其中：</a:t>
            </a:r>
            <a:endParaRPr lang="zh-CN" altLang="en-US"/>
          </a:p>
          <a:p>
            <a:r>
              <a:rPr lang="en-US" altLang="zh-CN"/>
              <a:t>J</a:t>
            </a:r>
            <a:r>
              <a:rPr lang="zh-CN" altLang="en-US"/>
              <a:t>：是总误差，</a:t>
            </a:r>
            <a:r>
              <a:rPr lang="en-US" altLang="zh-CN"/>
              <a:t>cost </a:t>
            </a:r>
            <a:r>
              <a:rPr lang="zh-CN" altLang="en-US"/>
              <a:t>函数</a:t>
            </a:r>
            <a:endParaRPr lang="zh-CN" altLang="en-US"/>
          </a:p>
          <a:p>
            <a:r>
              <a:rPr lang="zh-CN" altLang="en-US">
                <a:latin typeface="Arial" panose="020B0604020202020204" pitchFamily="34" charset="0"/>
              </a:rPr>
              <a:t>θ：参考第</a:t>
            </a:r>
            <a:r>
              <a:rPr lang="en-US" altLang="zh-CN">
                <a:latin typeface="Arial" panose="020B0604020202020204" pitchFamily="34" charset="0"/>
              </a:rPr>
              <a:t>13</a:t>
            </a:r>
            <a:r>
              <a:rPr lang="zh-CN" altLang="en-US">
                <a:latin typeface="Arial" panose="020B0604020202020204" pitchFamily="34" charset="0"/>
              </a:rPr>
              <a:t>页</a:t>
            </a:r>
            <a:r>
              <a:rPr lang="en-US" altLang="zh-CN">
                <a:latin typeface="Arial" panose="020B0604020202020204" pitchFamily="34" charset="0"/>
              </a:rPr>
              <a:t>PPT</a:t>
            </a:r>
            <a:r>
              <a:rPr lang="zh-CN" altLang="en-US">
                <a:latin typeface="Arial" panose="020B0604020202020204" pitchFamily="34" charset="0"/>
              </a:rPr>
              <a:t>的标注</a:t>
            </a:r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19175" y="2316480"/>
            <a:ext cx="6819265" cy="1308735"/>
          </a:xfrm>
        </p:spPr>
        <p:txBody>
          <a:bodyPr/>
          <a:lstStyle/>
          <a:p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投资交易简介</a:t>
            </a:r>
            <a:endParaRPr lang="zh-CN" sz="4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投资交易简介</a:t>
            </a:r>
            <a:endParaRPr lang="zh-CN" altLang="en-US" dirty="0" smtClean="0"/>
          </a:p>
        </p:txBody>
      </p:sp>
      <p:grpSp>
        <p:nvGrpSpPr>
          <p:cNvPr id="14" name="组合 13"/>
          <p:cNvGrpSpPr/>
          <p:nvPr/>
        </p:nvGrpSpPr>
        <p:grpSpPr>
          <a:xfrm>
            <a:off x="658495" y="1195070"/>
            <a:ext cx="7634605" cy="4274820"/>
            <a:chOff x="472" y="1656"/>
            <a:chExt cx="12023" cy="6732"/>
          </a:xfrm>
        </p:grpSpPr>
        <p:sp>
          <p:nvSpPr>
            <p:cNvPr id="3" name="文本框 2"/>
            <p:cNvSpPr txBox="1"/>
            <p:nvPr/>
          </p:nvSpPr>
          <p:spPr>
            <a:xfrm>
              <a:off x="472" y="1656"/>
              <a:ext cx="442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/>
                <a:t>神经网络算法</a:t>
              </a:r>
              <a:endParaRPr lang="zh-CN" altLang="en-US" sz="2800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48" y="3399"/>
              <a:ext cx="7439" cy="4334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1573" y="4951"/>
              <a:ext cx="163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/>
                <a:t>Input</a:t>
              </a:r>
              <a:endParaRPr lang="en-US" altLang="zh-CN" sz="280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0489" y="4989"/>
              <a:ext cx="200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/>
                <a:t>Output</a:t>
              </a:r>
              <a:endParaRPr lang="en-US" altLang="zh-CN" sz="280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864" y="4989"/>
              <a:ext cx="2193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/>
                <a:t>Hidden</a:t>
              </a:r>
              <a:endParaRPr lang="en-US" altLang="zh-CN" sz="2800"/>
            </a:p>
          </p:txBody>
        </p:sp>
        <p:cxnSp>
          <p:nvCxnSpPr>
            <p:cNvPr id="10" name="直接箭头连接符 9"/>
            <p:cNvCxnSpPr/>
            <p:nvPr/>
          </p:nvCxnSpPr>
          <p:spPr>
            <a:xfrm>
              <a:off x="7054" y="3088"/>
              <a:ext cx="2404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1" name="直接箭头连接符 10"/>
            <p:cNvCxnSpPr/>
            <p:nvPr/>
          </p:nvCxnSpPr>
          <p:spPr>
            <a:xfrm flipH="1">
              <a:off x="3820" y="8074"/>
              <a:ext cx="2902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2" name="文本框 11"/>
            <p:cNvSpPr txBox="1"/>
            <p:nvPr/>
          </p:nvSpPr>
          <p:spPr>
            <a:xfrm>
              <a:off x="3094" y="2704"/>
              <a:ext cx="456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>
                  <a:solidFill>
                    <a:srgbClr val="FF0000"/>
                  </a:solidFill>
                </a:rPr>
                <a:t>Forward Propagation</a:t>
              </a:r>
              <a:endParaRPr lang="en-US" altLang="zh-CN" sz="2000">
                <a:solidFill>
                  <a:srgbClr val="FF0000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205" y="7760"/>
              <a:ext cx="3744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>
                  <a:solidFill>
                    <a:srgbClr val="FF0000"/>
                  </a:solidFill>
                </a:rPr>
                <a:t>Back Propagation</a:t>
              </a:r>
              <a:endParaRPr lang="en-US" altLang="zh-CN" sz="20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8229600" cy="850900"/>
          </a:xfrm>
        </p:spPr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algn="l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主要内容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328420" y="1628775"/>
            <a:ext cx="3376930" cy="2414270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算法解析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投资交易简介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交易数据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量化交易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693" y="996315"/>
            <a:ext cx="3106109" cy="23295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投资交易简介</a:t>
            </a:r>
            <a:endParaRPr lang="zh-CN" altLang="en-US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658495" y="1195070"/>
            <a:ext cx="35445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经济：生产和消费</a:t>
            </a:r>
            <a:endParaRPr lang="zh-CN" altLang="en-US" sz="28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7755" y="2301875"/>
            <a:ext cx="4723765" cy="275209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9138285" y="2788285"/>
            <a:ext cx="57848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生产商品</a:t>
            </a:r>
            <a:endParaRPr lang="zh-CN" altLang="en-US" sz="2000"/>
          </a:p>
        </p:txBody>
      </p:sp>
      <p:sp>
        <p:nvSpPr>
          <p:cNvPr id="16" name="文本框 15"/>
          <p:cNvSpPr txBox="1"/>
          <p:nvPr/>
        </p:nvSpPr>
        <p:spPr>
          <a:xfrm>
            <a:off x="9132570" y="1195070"/>
            <a:ext cx="44577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消费商品</a:t>
            </a:r>
            <a:endParaRPr lang="zh-CN" altLang="en-US" sz="2000"/>
          </a:p>
        </p:txBody>
      </p:sp>
      <p:sp>
        <p:nvSpPr>
          <p:cNvPr id="17" name="文本框 16"/>
          <p:cNvSpPr txBox="1"/>
          <p:nvPr/>
        </p:nvSpPr>
        <p:spPr>
          <a:xfrm>
            <a:off x="4297680" y="3311525"/>
            <a:ext cx="11023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路径</a:t>
            </a:r>
            <a:endParaRPr lang="zh-CN" altLang="en-US" sz="2800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4838065" y="2104390"/>
            <a:ext cx="1526540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9" name="直接箭头连接符 18"/>
          <p:cNvCxnSpPr/>
          <p:nvPr/>
        </p:nvCxnSpPr>
        <p:spPr>
          <a:xfrm flipH="1">
            <a:off x="2784475" y="5270500"/>
            <a:ext cx="1842770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0" name="文本框 19"/>
          <p:cNvSpPr txBox="1"/>
          <p:nvPr/>
        </p:nvSpPr>
        <p:spPr>
          <a:xfrm>
            <a:off x="3112770" y="1860550"/>
            <a:ext cx="1821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</a:rPr>
              <a:t>运输加工存储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933950" y="5071110"/>
            <a:ext cx="19069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</a:rPr>
              <a:t>评价反馈矫正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464435" y="2517140"/>
            <a:ext cx="16109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i="1">
                <a:solidFill>
                  <a:srgbClr val="FF0000"/>
                </a:solidFill>
              </a:rPr>
              <a:t>Trading1→</a:t>
            </a:r>
            <a:endParaRPr lang="en-US" altLang="zh-CN" sz="2000" i="1">
              <a:solidFill>
                <a:srgbClr val="FF00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032885" y="2517140"/>
            <a:ext cx="16109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i="1">
                <a:solidFill>
                  <a:srgbClr val="FF0000"/>
                </a:solidFill>
              </a:rPr>
              <a:t>Trading2→</a:t>
            </a:r>
            <a:endParaRPr lang="en-US" altLang="zh-CN" sz="2000" i="1">
              <a:solidFill>
                <a:srgbClr val="FF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582920" y="2517140"/>
            <a:ext cx="16109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i="1">
                <a:solidFill>
                  <a:srgbClr val="FF0000"/>
                </a:solidFill>
              </a:rPr>
              <a:t>Trading3→</a:t>
            </a:r>
            <a:endParaRPr lang="en-US" altLang="zh-CN" sz="2000" i="1">
              <a:solidFill>
                <a:srgbClr val="FF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938010" y="2517140"/>
            <a:ext cx="13354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i="1">
                <a:solidFill>
                  <a:srgbClr val="FF0000"/>
                </a:solidFill>
              </a:rPr>
              <a:t>Trading4</a:t>
            </a:r>
            <a:endParaRPr lang="en-US" altLang="zh-CN" sz="2000" i="1">
              <a:solidFill>
                <a:srgbClr val="FF0000"/>
              </a:solidFill>
            </a:endParaRPr>
          </a:p>
        </p:txBody>
      </p:sp>
      <p:grpSp>
        <p:nvGrpSpPr>
          <p:cNvPr id="29" name="组合 28"/>
          <p:cNvGrpSpPr/>
          <p:nvPr/>
        </p:nvGrpSpPr>
        <p:grpSpPr>
          <a:xfrm rot="0">
            <a:off x="8099425" y="2498725"/>
            <a:ext cx="288290" cy="431165"/>
            <a:chOff x="12416" y="6534"/>
            <a:chExt cx="454" cy="679"/>
          </a:xfrm>
        </p:grpSpPr>
        <p:cxnSp>
          <p:nvCxnSpPr>
            <p:cNvPr id="26" name="直接箭头连接符 25"/>
            <p:cNvCxnSpPr/>
            <p:nvPr/>
          </p:nvCxnSpPr>
          <p:spPr>
            <a:xfrm flipV="1">
              <a:off x="12416" y="6534"/>
              <a:ext cx="341" cy="340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7" name="直接箭头连接符 26"/>
            <p:cNvCxnSpPr/>
            <p:nvPr/>
          </p:nvCxnSpPr>
          <p:spPr>
            <a:xfrm>
              <a:off x="12416" y="6865"/>
              <a:ext cx="341" cy="349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8" name="直接箭头连接符 27"/>
            <p:cNvCxnSpPr/>
            <p:nvPr/>
          </p:nvCxnSpPr>
          <p:spPr>
            <a:xfrm>
              <a:off x="12416" y="6865"/>
              <a:ext cx="454" cy="16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3" name="文本框 2"/>
          <p:cNvSpPr txBox="1"/>
          <p:nvPr/>
        </p:nvSpPr>
        <p:spPr>
          <a:xfrm>
            <a:off x="4075430" y="4038600"/>
            <a:ext cx="13252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rgbClr val="FF0000"/>
                </a:solidFill>
              </a:rPr>
              <a:t>经销商</a:t>
            </a:r>
            <a:endParaRPr lang="zh-CN" altLang="en-US" sz="2000">
              <a:solidFill>
                <a:srgbClr val="FF0000"/>
              </a:solidFill>
            </a:endParaRPr>
          </a:p>
          <a:p>
            <a:r>
              <a:rPr lang="en-US" altLang="zh-CN" sz="2000">
                <a:solidFill>
                  <a:srgbClr val="FF0000"/>
                </a:solidFill>
              </a:rPr>
              <a:t>“</a:t>
            </a:r>
            <a:r>
              <a:rPr lang="zh-CN" altLang="en-US" sz="2000">
                <a:solidFill>
                  <a:srgbClr val="FF0000"/>
                </a:solidFill>
              </a:rPr>
              <a:t>一级市场</a:t>
            </a:r>
            <a:r>
              <a:rPr lang="en-US" altLang="zh-CN" sz="2000">
                <a:solidFill>
                  <a:srgbClr val="FF0000"/>
                </a:solidFill>
              </a:rPr>
              <a:t>”</a:t>
            </a:r>
            <a:endParaRPr lang="en-US" altLang="zh-CN" sz="2000">
              <a:solidFill>
                <a:srgbClr val="FF0000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513965" y="1855470"/>
            <a:ext cx="0" cy="371221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直接连接符 6"/>
          <p:cNvCxnSpPr/>
          <p:nvPr/>
        </p:nvCxnSpPr>
        <p:spPr>
          <a:xfrm>
            <a:off x="6938010" y="1860550"/>
            <a:ext cx="0" cy="371221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直接连接符 7"/>
          <p:cNvCxnSpPr/>
          <p:nvPr/>
        </p:nvCxnSpPr>
        <p:spPr>
          <a:xfrm>
            <a:off x="8724265" y="1860550"/>
            <a:ext cx="0" cy="371221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9" name="文本框 8"/>
          <p:cNvSpPr txBox="1"/>
          <p:nvPr/>
        </p:nvSpPr>
        <p:spPr>
          <a:xfrm>
            <a:off x="7351395" y="4110355"/>
            <a:ext cx="13728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rgbClr val="FF0000"/>
                </a:solidFill>
              </a:rPr>
              <a:t>零售商</a:t>
            </a:r>
            <a:endParaRPr lang="zh-CN" altLang="en-US" sz="2000">
              <a:solidFill>
                <a:srgbClr val="FF0000"/>
              </a:solidFill>
            </a:endParaRPr>
          </a:p>
          <a:p>
            <a:r>
              <a:rPr lang="en-US" altLang="zh-CN" sz="2000">
                <a:solidFill>
                  <a:srgbClr val="FF0000"/>
                </a:solidFill>
              </a:rPr>
              <a:t>“</a:t>
            </a:r>
            <a:r>
              <a:rPr lang="zh-CN" altLang="en-US" sz="2000">
                <a:solidFill>
                  <a:srgbClr val="FF0000"/>
                </a:solidFill>
              </a:rPr>
              <a:t>二级市场</a:t>
            </a:r>
            <a:r>
              <a:rPr lang="en-US" altLang="zh-CN" sz="2000">
                <a:solidFill>
                  <a:srgbClr val="FF0000"/>
                </a:solidFill>
              </a:rPr>
              <a:t>”</a:t>
            </a:r>
            <a:endParaRPr lang="en-US" altLang="zh-CN" sz="200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64100" y="1254760"/>
            <a:ext cx="7181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/>
              <a:t>BDI</a:t>
            </a:r>
            <a:endParaRPr lang="en-US" altLang="zh-CN" sz="2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33333 -0.043611 L -0.223889 0.260926 " pathEditMode="fixed" rAng="0" ptsTypes="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" y="15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06597 -0.283611 L -0.790833 0.028611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" y="1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4" presetClass="entr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99"/>
                            </p:stCondLst>
                            <p:childTnLst>
                              <p:par>
                                <p:cTn id="29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99"/>
                            </p:stCondLst>
                            <p:childTnLst>
                              <p:par>
                                <p:cTn id="35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699"/>
                            </p:stCondLst>
                            <p:childTnLst>
                              <p:par>
                                <p:cTn id="41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5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5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5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5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5" grpId="0"/>
      <p:bldP spid="17" grpId="0"/>
      <p:bldP spid="17" grpId="1"/>
      <p:bldP spid="17" grpId="2"/>
      <p:bldP spid="20" grpId="0"/>
      <p:bldP spid="21" grpId="0"/>
      <p:bldP spid="22" grpId="0"/>
      <p:bldP spid="23" grpId="0"/>
      <p:bldP spid="24" grpId="0"/>
      <p:bldP spid="25" grpId="0"/>
      <p:bldP spid="3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投资交易简介</a:t>
            </a:r>
            <a:endParaRPr lang="zh-CN" altLang="en-US" dirty="0" smtClean="0"/>
          </a:p>
        </p:txBody>
      </p:sp>
      <p:sp>
        <p:nvSpPr>
          <p:cNvPr id="25" name="文本框 24"/>
          <p:cNvSpPr txBox="1"/>
          <p:nvPr/>
        </p:nvSpPr>
        <p:spPr>
          <a:xfrm>
            <a:off x="6938010" y="2517140"/>
            <a:ext cx="13354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i="1">
                <a:solidFill>
                  <a:srgbClr val="FF0000"/>
                </a:solidFill>
              </a:rPr>
              <a:t>Trading</a:t>
            </a:r>
            <a:endParaRPr lang="en-US" altLang="zh-CN" sz="2000" i="1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825" y="1718310"/>
            <a:ext cx="4112260" cy="25711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020" y="1718310"/>
            <a:ext cx="4134485" cy="25711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418205" y="1052830"/>
            <a:ext cx="28086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交易</a:t>
            </a:r>
            <a:r>
              <a:rPr lang="en-US" altLang="zh-CN" sz="2800"/>
              <a:t>=</a:t>
            </a:r>
            <a:r>
              <a:rPr lang="zh-CN" altLang="en-US" sz="2800"/>
              <a:t>卖</a:t>
            </a:r>
            <a:r>
              <a:rPr lang="en-US" altLang="zh-CN" sz="2800"/>
              <a:t>+</a:t>
            </a:r>
            <a:r>
              <a:rPr lang="zh-CN" altLang="en-US" sz="2800"/>
              <a:t>买</a:t>
            </a:r>
            <a:endParaRPr lang="zh-CN" altLang="en-US" sz="2800"/>
          </a:p>
        </p:txBody>
      </p:sp>
      <p:cxnSp>
        <p:nvCxnSpPr>
          <p:cNvPr id="9" name="直接连接符 8"/>
          <p:cNvCxnSpPr/>
          <p:nvPr/>
        </p:nvCxnSpPr>
        <p:spPr>
          <a:xfrm>
            <a:off x="2098675" y="5519420"/>
            <a:ext cx="3856355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</p:cxnSp>
      <p:cxnSp>
        <p:nvCxnSpPr>
          <p:cNvPr id="10" name="直接连接符 9"/>
          <p:cNvCxnSpPr/>
          <p:nvPr/>
        </p:nvCxnSpPr>
        <p:spPr>
          <a:xfrm>
            <a:off x="3282950" y="4488180"/>
            <a:ext cx="0" cy="1856105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</p:cxnSp>
      <p:sp>
        <p:nvSpPr>
          <p:cNvPr id="11" name="文本框 10"/>
          <p:cNvSpPr txBox="1"/>
          <p:nvPr/>
        </p:nvSpPr>
        <p:spPr>
          <a:xfrm>
            <a:off x="2190750" y="4856480"/>
            <a:ext cx="9194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卖方</a:t>
            </a:r>
            <a:endParaRPr lang="zh-CN" altLang="en-US" sz="2800">
              <a:solidFill>
                <a:srgbClr val="00B05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190750" y="5646420"/>
            <a:ext cx="9194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买方</a:t>
            </a:r>
            <a:endParaRPr lang="zh-CN" altLang="en-US" sz="28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08375" y="4597400"/>
            <a:ext cx="17106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卖三：</a:t>
            </a:r>
            <a:r>
              <a:rPr lang="en-US" altLang="zh-CN">
                <a:solidFill>
                  <a:srgbClr val="00B050"/>
                </a:solidFill>
              </a:rPr>
              <a:t>3.13</a:t>
            </a:r>
            <a:endParaRPr lang="en-US" altLang="zh-CN">
              <a:solidFill>
                <a:srgbClr val="00B050"/>
              </a:solidFill>
            </a:endParaRPr>
          </a:p>
          <a:p>
            <a:r>
              <a:rPr lang="zh-CN" altLang="en-US">
                <a:solidFill>
                  <a:srgbClr val="00B050"/>
                </a:solidFill>
              </a:rPr>
              <a:t>卖二：</a:t>
            </a:r>
            <a:r>
              <a:rPr lang="en-US" altLang="zh-CN">
                <a:solidFill>
                  <a:srgbClr val="00B050"/>
                </a:solidFill>
              </a:rPr>
              <a:t>3.12</a:t>
            </a:r>
            <a:endParaRPr lang="en-US" altLang="zh-CN">
              <a:solidFill>
                <a:srgbClr val="00B050"/>
              </a:solidFill>
            </a:endParaRPr>
          </a:p>
          <a:p>
            <a:r>
              <a:rPr lang="zh-CN" altLang="en-US">
                <a:solidFill>
                  <a:srgbClr val="00B050"/>
                </a:solidFill>
              </a:rPr>
              <a:t>卖一：</a:t>
            </a:r>
            <a:r>
              <a:rPr lang="en-US" altLang="zh-CN">
                <a:solidFill>
                  <a:srgbClr val="00B050"/>
                </a:solidFill>
              </a:rPr>
              <a:t>3.11</a:t>
            </a:r>
            <a:endParaRPr lang="en-US" altLang="zh-CN">
              <a:solidFill>
                <a:srgbClr val="00B05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08375" y="5646420"/>
            <a:ext cx="17106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>
                <a:solidFill>
                  <a:srgbClr val="FF0000"/>
                </a:solidFill>
              </a:rPr>
              <a:t>--</a:t>
            </a:r>
            <a:endParaRPr lang="en-US" altLang="zh-CN" sz="28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100445" y="4725035"/>
            <a:ext cx="9194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价差</a:t>
            </a:r>
            <a:endParaRPr lang="zh-CN" altLang="en-US" sz="2800"/>
          </a:p>
        </p:txBody>
      </p:sp>
      <p:sp>
        <p:nvSpPr>
          <p:cNvPr id="31" name="左大括号 30"/>
          <p:cNvSpPr/>
          <p:nvPr/>
        </p:nvSpPr>
        <p:spPr>
          <a:xfrm>
            <a:off x="7092315" y="4509135"/>
            <a:ext cx="75565" cy="86360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271385" y="4422140"/>
            <a:ext cx="1116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商品质量</a:t>
            </a:r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7271385" y="5010150"/>
            <a:ext cx="1116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价值预期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819 -0.001019 L -0.733333 -0.200648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7" y="-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8" grpId="0"/>
      <p:bldP spid="11" grpId="0"/>
      <p:bldP spid="12" grpId="0"/>
      <p:bldP spid="13" grpId="0"/>
      <p:bldP spid="14" grpId="0"/>
      <p:bldP spid="30" grpId="0"/>
      <p:bldP spid="31" grpId="0" animBg="1"/>
      <p:bldP spid="32" grpId="0"/>
      <p:bldP spid="3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投资交易简介</a:t>
            </a:r>
            <a:endParaRPr lang="zh-CN" altLang="en-US" dirty="0" smtClean="0"/>
          </a:p>
        </p:txBody>
      </p:sp>
      <p:grpSp>
        <p:nvGrpSpPr>
          <p:cNvPr id="47" name="组合 46"/>
          <p:cNvGrpSpPr/>
          <p:nvPr/>
        </p:nvGrpSpPr>
        <p:grpSpPr>
          <a:xfrm>
            <a:off x="161290" y="650875"/>
            <a:ext cx="6576060" cy="1961515"/>
            <a:chOff x="2853" y="1025"/>
            <a:chExt cx="10356" cy="3089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2853" y="2816"/>
              <a:ext cx="6073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53882" dir="13500000" algn="ctr" rotWithShape="0">
                <a:srgbClr val="808080">
                  <a:alpha val="50000"/>
                </a:srgbClr>
              </a:outerShdw>
            </a:effectLst>
          </p:spPr>
        </p:cxnSp>
        <p:cxnSp>
          <p:nvCxnSpPr>
            <p:cNvPr id="11" name="直接连接符 10"/>
            <p:cNvCxnSpPr/>
            <p:nvPr/>
          </p:nvCxnSpPr>
          <p:spPr>
            <a:xfrm>
              <a:off x="4718" y="1358"/>
              <a:ext cx="0" cy="2757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53882" dir="13500000" algn="ctr" rotWithShape="0">
                <a:srgbClr val="808080">
                  <a:alpha val="50000"/>
                </a:srgbClr>
              </a:outerShdw>
            </a:effectLst>
          </p:spPr>
        </p:cxnSp>
        <p:sp>
          <p:nvSpPr>
            <p:cNvPr id="12" name="文本框 11"/>
            <p:cNvSpPr txBox="1"/>
            <p:nvPr/>
          </p:nvSpPr>
          <p:spPr>
            <a:xfrm>
              <a:off x="2998" y="1772"/>
              <a:ext cx="144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rgbClr val="00B05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卖方</a:t>
              </a:r>
              <a:endParaRPr lang="zh-CN" altLang="en-US" sz="280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998" y="3016"/>
              <a:ext cx="144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买方</a:t>
              </a:r>
              <a:endParaRPr lang="zh-CN" altLang="en-US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073" y="1025"/>
              <a:ext cx="2694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rgbClr val="00B050"/>
                  </a:solidFill>
                </a:rPr>
                <a:t>...</a:t>
              </a:r>
              <a:endParaRPr lang="en-US" altLang="zh-CN">
                <a:solidFill>
                  <a:srgbClr val="00B050"/>
                </a:solidFill>
              </a:endParaRPr>
            </a:p>
            <a:p>
              <a:r>
                <a:rPr lang="zh-CN" altLang="en-US">
                  <a:solidFill>
                    <a:srgbClr val="00B050"/>
                  </a:solidFill>
                </a:rPr>
                <a:t>卖三：</a:t>
              </a:r>
              <a:r>
                <a:rPr lang="en-US" altLang="zh-CN">
                  <a:solidFill>
                    <a:srgbClr val="00B050"/>
                  </a:solidFill>
                </a:rPr>
                <a:t>3.13</a:t>
              </a:r>
              <a:endParaRPr lang="en-US" altLang="zh-CN">
                <a:solidFill>
                  <a:srgbClr val="00B050"/>
                </a:solidFill>
              </a:endParaRPr>
            </a:p>
            <a:p>
              <a:r>
                <a:rPr lang="zh-CN" altLang="en-US">
                  <a:solidFill>
                    <a:srgbClr val="00B050"/>
                  </a:solidFill>
                </a:rPr>
                <a:t>卖二：</a:t>
              </a:r>
              <a:r>
                <a:rPr lang="en-US" altLang="zh-CN">
                  <a:solidFill>
                    <a:srgbClr val="00B050"/>
                  </a:solidFill>
                </a:rPr>
                <a:t>3.12</a:t>
              </a:r>
              <a:endParaRPr lang="en-US" altLang="zh-CN">
                <a:solidFill>
                  <a:srgbClr val="00B050"/>
                </a:solidFill>
              </a:endParaRPr>
            </a:p>
            <a:p>
              <a:r>
                <a:rPr lang="zh-CN" altLang="en-US">
                  <a:solidFill>
                    <a:srgbClr val="00B050"/>
                  </a:solidFill>
                </a:rPr>
                <a:t>卖一：</a:t>
              </a:r>
              <a:r>
                <a:rPr lang="en-US" altLang="zh-CN">
                  <a:solidFill>
                    <a:srgbClr val="00B050"/>
                  </a:solidFill>
                </a:rPr>
                <a:t>3.11</a:t>
              </a:r>
              <a:endParaRPr lang="en-US" altLang="zh-CN">
                <a:solidFill>
                  <a:srgbClr val="00B050"/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073" y="3016"/>
              <a:ext cx="269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800">
                  <a:solidFill>
                    <a:srgbClr val="FF0000"/>
                  </a:solidFill>
                </a:rPr>
                <a:t>--</a:t>
              </a:r>
              <a:endParaRPr lang="en-US" altLang="zh-CN" sz="2800">
                <a:solidFill>
                  <a:srgbClr val="FF0000"/>
                </a:solidFill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07" y="2130"/>
              <a:ext cx="144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/>
                <a:t>价差</a:t>
              </a:r>
              <a:endParaRPr lang="zh-CN" altLang="en-US" sz="2800"/>
            </a:p>
          </p:txBody>
        </p:sp>
        <p:sp>
          <p:nvSpPr>
            <p:cNvPr id="32" name="左大括号 31"/>
            <p:cNvSpPr/>
            <p:nvPr/>
          </p:nvSpPr>
          <p:spPr>
            <a:xfrm>
              <a:off x="11169" y="1790"/>
              <a:ext cx="119" cy="1360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53882" dir="13500000" algn="ctr" rotWithShape="0">
                <a:srgbClr val="808080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rgbClr val="FF66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1451" y="1653"/>
              <a:ext cx="175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商品质量</a:t>
              </a:r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1451" y="2579"/>
              <a:ext cx="175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价值预期</a:t>
              </a:r>
              <a:endParaRPr lang="zh-CN" altLang="en-US"/>
            </a:p>
          </p:txBody>
        </p:sp>
      </p:grpSp>
      <p:cxnSp>
        <p:nvCxnSpPr>
          <p:cNvPr id="35" name="直接连接符 34"/>
          <p:cNvCxnSpPr/>
          <p:nvPr/>
        </p:nvCxnSpPr>
        <p:spPr>
          <a:xfrm>
            <a:off x="115570" y="2763520"/>
            <a:ext cx="8884920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lgDashDotDot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</p:cxnSp>
      <p:grpSp>
        <p:nvGrpSpPr>
          <p:cNvPr id="48" name="组合 47"/>
          <p:cNvGrpSpPr/>
          <p:nvPr/>
        </p:nvGrpSpPr>
        <p:grpSpPr>
          <a:xfrm>
            <a:off x="161290" y="2774315"/>
            <a:ext cx="6576695" cy="2494280"/>
            <a:chOff x="2853" y="4369"/>
            <a:chExt cx="10357" cy="3928"/>
          </a:xfrm>
        </p:grpSpPr>
        <p:cxnSp>
          <p:nvCxnSpPr>
            <p:cNvPr id="36" name="直接连接符 35"/>
            <p:cNvCxnSpPr/>
            <p:nvPr/>
          </p:nvCxnSpPr>
          <p:spPr>
            <a:xfrm>
              <a:off x="2853" y="6273"/>
              <a:ext cx="6073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53882" dir="13500000" algn="ctr" rotWithShape="0">
                <a:srgbClr val="808080">
                  <a:alpha val="50000"/>
                </a:srgbClr>
              </a:outerShdw>
            </a:effectLst>
          </p:spPr>
        </p:cxnSp>
        <p:cxnSp>
          <p:nvCxnSpPr>
            <p:cNvPr id="37" name="直接连接符 36"/>
            <p:cNvCxnSpPr/>
            <p:nvPr/>
          </p:nvCxnSpPr>
          <p:spPr>
            <a:xfrm>
              <a:off x="4718" y="4815"/>
              <a:ext cx="0" cy="2757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53882" dir="13500000" algn="ctr" rotWithShape="0">
                <a:srgbClr val="808080">
                  <a:alpha val="50000"/>
                </a:srgbClr>
              </a:outerShdw>
            </a:effectLst>
          </p:spPr>
        </p:cxnSp>
        <p:sp>
          <p:nvSpPr>
            <p:cNvPr id="38" name="文本框 37"/>
            <p:cNvSpPr txBox="1"/>
            <p:nvPr/>
          </p:nvSpPr>
          <p:spPr>
            <a:xfrm>
              <a:off x="2998" y="5229"/>
              <a:ext cx="144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rgbClr val="00B05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卖方</a:t>
              </a:r>
              <a:endParaRPr lang="zh-CN" altLang="en-US" sz="280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998" y="6473"/>
              <a:ext cx="144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买方</a:t>
              </a:r>
              <a:endParaRPr lang="zh-CN" altLang="en-US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073" y="4369"/>
              <a:ext cx="2694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rgbClr val="00B050"/>
                  </a:solidFill>
                </a:rPr>
                <a:t>...</a:t>
              </a:r>
              <a:endParaRPr lang="en-US" altLang="zh-CN">
                <a:solidFill>
                  <a:srgbClr val="00B050"/>
                </a:solidFill>
              </a:endParaRPr>
            </a:p>
            <a:p>
              <a:r>
                <a:rPr lang="zh-CN" altLang="en-US">
                  <a:solidFill>
                    <a:srgbClr val="00B050"/>
                  </a:solidFill>
                </a:rPr>
                <a:t>卖三：</a:t>
              </a:r>
              <a:r>
                <a:rPr lang="en-US" altLang="zh-CN">
                  <a:solidFill>
                    <a:srgbClr val="00B050"/>
                  </a:solidFill>
                </a:rPr>
                <a:t>3.13</a:t>
              </a:r>
              <a:endParaRPr lang="en-US" altLang="zh-CN">
                <a:solidFill>
                  <a:srgbClr val="00B050"/>
                </a:solidFill>
              </a:endParaRPr>
            </a:p>
            <a:p>
              <a:r>
                <a:rPr lang="zh-CN" altLang="en-US">
                  <a:solidFill>
                    <a:srgbClr val="00B050"/>
                  </a:solidFill>
                </a:rPr>
                <a:t>卖二：</a:t>
              </a:r>
              <a:r>
                <a:rPr lang="en-US" altLang="zh-CN">
                  <a:solidFill>
                    <a:srgbClr val="00B050"/>
                  </a:solidFill>
                </a:rPr>
                <a:t>3.12</a:t>
              </a:r>
              <a:endParaRPr lang="en-US" altLang="zh-CN">
                <a:solidFill>
                  <a:srgbClr val="00B050"/>
                </a:solidFill>
              </a:endParaRPr>
            </a:p>
            <a:p>
              <a:r>
                <a:rPr lang="zh-CN" altLang="en-US">
                  <a:solidFill>
                    <a:srgbClr val="00B050"/>
                  </a:solidFill>
                </a:rPr>
                <a:t>卖一：</a:t>
              </a:r>
              <a:r>
                <a:rPr lang="en-US" altLang="zh-CN">
                  <a:solidFill>
                    <a:srgbClr val="00B050"/>
                  </a:solidFill>
                </a:rPr>
                <a:t>3.11</a:t>
              </a:r>
              <a:endParaRPr lang="en-US" altLang="zh-CN">
                <a:solidFill>
                  <a:srgbClr val="00B050"/>
                </a:solidFill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9607" y="5587"/>
              <a:ext cx="144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/>
                <a:t>价差</a:t>
              </a:r>
              <a:endParaRPr lang="zh-CN" altLang="en-US" sz="2800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1288" y="5708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>
                  <a:solidFill>
                    <a:srgbClr val="FF0000"/>
                  </a:solidFill>
                </a:rPr>
                <a:t>价值预期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5073" y="6409"/>
              <a:ext cx="2694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rgbClr val="FF0000"/>
                  </a:solidFill>
                </a:rPr>
                <a:t>买一：</a:t>
              </a:r>
              <a:r>
                <a:rPr lang="en-US" altLang="zh-CN">
                  <a:solidFill>
                    <a:srgbClr val="FF0000"/>
                  </a:solidFill>
                </a:rPr>
                <a:t>3.13</a:t>
              </a:r>
              <a:endParaRPr lang="en-US" altLang="zh-CN">
                <a:solidFill>
                  <a:srgbClr val="FF0000"/>
                </a:solidFill>
              </a:endParaRPr>
            </a:p>
            <a:p>
              <a:r>
                <a:rPr lang="zh-CN" altLang="en-US">
                  <a:solidFill>
                    <a:srgbClr val="FF0000"/>
                  </a:solidFill>
                </a:rPr>
                <a:t>买二：</a:t>
              </a:r>
              <a:r>
                <a:rPr lang="en-US" altLang="zh-CN">
                  <a:solidFill>
                    <a:srgbClr val="FF0000"/>
                  </a:solidFill>
                </a:rPr>
                <a:t>3.12</a:t>
              </a:r>
              <a:endParaRPr lang="en-US" altLang="zh-CN">
                <a:solidFill>
                  <a:srgbClr val="FF0000"/>
                </a:solidFill>
              </a:endParaRPr>
            </a:p>
            <a:p>
              <a:r>
                <a:rPr lang="zh-CN" altLang="en-US">
                  <a:solidFill>
                    <a:srgbClr val="FF0000"/>
                  </a:solidFill>
                </a:rPr>
                <a:t>买三：</a:t>
              </a:r>
              <a:r>
                <a:rPr lang="en-US" altLang="zh-CN">
                  <a:solidFill>
                    <a:srgbClr val="FF0000"/>
                  </a:solidFill>
                </a:rPr>
                <a:t>3.11</a:t>
              </a:r>
              <a:endParaRPr lang="en-US" altLang="zh-CN">
                <a:solidFill>
                  <a:srgbClr val="FF0000"/>
                </a:solidFill>
              </a:endParaRPr>
            </a:p>
            <a:p>
              <a:r>
                <a:rPr lang="en-US" altLang="zh-CN">
                  <a:solidFill>
                    <a:srgbClr val="FF0000"/>
                  </a:solidFill>
                </a:rPr>
                <a:t>...</a:t>
              </a:r>
              <a:endParaRPr lang="en-US" altLang="zh-CN">
                <a:solidFill>
                  <a:srgbClr val="FF0000"/>
                </a:solidFill>
              </a:endParaRPr>
            </a:p>
          </p:txBody>
        </p:sp>
      </p:grpSp>
      <p:pic>
        <p:nvPicPr>
          <p:cNvPr id="49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07840" y="4110355"/>
            <a:ext cx="2124075" cy="227647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845" y="4110990"/>
            <a:ext cx="2114550" cy="2275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投资交易简介</a:t>
            </a:r>
            <a:endParaRPr lang="zh-CN" altLang="en-US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85305" y="762000"/>
            <a:ext cx="2152650" cy="60382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15" y="898525"/>
            <a:ext cx="5483225" cy="29806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540" y="4261485"/>
            <a:ext cx="2387600" cy="2249805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2643505" y="4593590"/>
            <a:ext cx="0" cy="1329055"/>
          </a:xfrm>
          <a:prstGeom prst="lin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直接连接符 9"/>
          <p:cNvCxnSpPr/>
          <p:nvPr/>
        </p:nvCxnSpPr>
        <p:spPr>
          <a:xfrm>
            <a:off x="2642870" y="4869180"/>
            <a:ext cx="200660" cy="0"/>
          </a:xfrm>
          <a:prstGeom prst="lin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直接连接符 10"/>
          <p:cNvCxnSpPr/>
          <p:nvPr/>
        </p:nvCxnSpPr>
        <p:spPr>
          <a:xfrm>
            <a:off x="2427605" y="5711825"/>
            <a:ext cx="215900" cy="0"/>
          </a:xfrm>
          <a:prstGeom prst="lin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文本框 11"/>
          <p:cNvSpPr txBox="1"/>
          <p:nvPr/>
        </p:nvSpPr>
        <p:spPr>
          <a:xfrm>
            <a:off x="1883410" y="4446270"/>
            <a:ext cx="7315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 b="1"/>
              <a:t>当日最高</a:t>
            </a:r>
            <a:endParaRPr lang="zh-CN" altLang="en-US" sz="1000" b="1"/>
          </a:p>
        </p:txBody>
      </p:sp>
      <p:sp>
        <p:nvSpPr>
          <p:cNvPr id="13" name="文本框 12"/>
          <p:cNvSpPr txBox="1"/>
          <p:nvPr/>
        </p:nvSpPr>
        <p:spPr>
          <a:xfrm>
            <a:off x="1983105" y="5589270"/>
            <a:ext cx="5080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 b="1"/>
              <a:t>开盘</a:t>
            </a:r>
            <a:endParaRPr lang="zh-CN" altLang="en-US" sz="1000" b="1"/>
          </a:p>
        </p:txBody>
      </p:sp>
      <p:sp>
        <p:nvSpPr>
          <p:cNvPr id="14" name="文本框 13"/>
          <p:cNvSpPr txBox="1"/>
          <p:nvPr/>
        </p:nvSpPr>
        <p:spPr>
          <a:xfrm>
            <a:off x="2700020" y="5876290"/>
            <a:ext cx="7315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 b="1"/>
              <a:t>当日最低</a:t>
            </a:r>
            <a:endParaRPr lang="zh-CN" altLang="en-US" sz="1000" b="1"/>
          </a:p>
        </p:txBody>
      </p:sp>
      <p:sp>
        <p:nvSpPr>
          <p:cNvPr id="15" name="文本框 14"/>
          <p:cNvSpPr txBox="1"/>
          <p:nvPr/>
        </p:nvSpPr>
        <p:spPr>
          <a:xfrm>
            <a:off x="2843530" y="4746625"/>
            <a:ext cx="7315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 b="1"/>
              <a:t>收盘</a:t>
            </a:r>
            <a:endParaRPr lang="zh-CN" altLang="en-US" sz="1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投资交易简介</a:t>
            </a:r>
            <a:endParaRPr lang="zh-CN" alt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7690" y="966470"/>
            <a:ext cx="7244715" cy="4925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投资交易简介</a:t>
            </a:r>
            <a:endParaRPr lang="zh-CN" altLang="en-US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0655" y="5137150"/>
            <a:ext cx="5920105" cy="15436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" y="885190"/>
            <a:ext cx="8342630" cy="21805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20" y="3321685"/>
            <a:ext cx="5892165" cy="1560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1.1  </a:t>
            </a:r>
            <a:r>
              <a:rPr lang="zh-CN" altLang="en-US" dirty="0" smtClean="0"/>
              <a:t>基本交易</a:t>
            </a:r>
            <a:endParaRPr lang="zh-CN" altLang="en-US" dirty="0" smtClean="0"/>
          </a:p>
        </p:txBody>
      </p:sp>
      <p:grpSp>
        <p:nvGrpSpPr>
          <p:cNvPr id="9" name="组合 8"/>
          <p:cNvGrpSpPr/>
          <p:nvPr/>
        </p:nvGrpSpPr>
        <p:grpSpPr>
          <a:xfrm>
            <a:off x="203200" y="3341370"/>
            <a:ext cx="8230235" cy="1369695"/>
            <a:chOff x="659" y="1533"/>
            <a:chExt cx="12961" cy="2157"/>
          </a:xfrm>
        </p:grpSpPr>
        <p:sp>
          <p:nvSpPr>
            <p:cNvPr id="4" name="文本框 3"/>
            <p:cNvSpPr txBox="1"/>
            <p:nvPr/>
          </p:nvSpPr>
          <p:spPr>
            <a:xfrm>
              <a:off x="659" y="1609"/>
              <a:ext cx="4508" cy="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/>
                <a:t>交易：   </a:t>
              </a:r>
              <a:endParaRPr lang="zh-CN" altLang="en-US" sz="2800"/>
            </a:p>
            <a:p>
              <a:r>
                <a:rPr lang="en-US" altLang="zh-CN" sz="2800"/>
                <a:t>	</a:t>
              </a:r>
              <a:r>
                <a:rPr lang="zh-CN" altLang="en-US" sz="2800"/>
                <a:t>买 和 卖</a:t>
              </a:r>
              <a:endParaRPr lang="zh-CN" altLang="en-US" sz="2800" b="1"/>
            </a:p>
          </p:txBody>
        </p:sp>
        <p:sp>
          <p:nvSpPr>
            <p:cNvPr id="5" name="左大括号 4"/>
            <p:cNvSpPr/>
            <p:nvPr/>
          </p:nvSpPr>
          <p:spPr>
            <a:xfrm>
              <a:off x="4473" y="1771"/>
              <a:ext cx="119" cy="1814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rgbClr val="FF66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929" y="1533"/>
              <a:ext cx="353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A</a:t>
              </a:r>
              <a:r>
                <a:rPr lang="zh-CN" altLang="en-US"/>
                <a:t>股              </a:t>
              </a:r>
              <a:r>
                <a:rPr lang="en-US" altLang="zh-CN"/>
                <a:t>OK</a:t>
              </a:r>
              <a:endParaRPr lang="en-US" altLang="zh-CN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929" y="3110"/>
              <a:ext cx="373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Others</a:t>
              </a:r>
              <a:r>
                <a:rPr lang="zh-CN" altLang="en-US"/>
                <a:t>        </a:t>
              </a:r>
              <a:r>
                <a:rPr lang="en-US" altLang="zh-CN"/>
                <a:t>Not</a:t>
              </a:r>
              <a:r>
                <a:rPr lang="zh-CN" altLang="en-US"/>
                <a:t>   </a:t>
              </a:r>
              <a:r>
                <a:rPr lang="en-US" altLang="zh-CN"/>
                <a:t>OK</a:t>
              </a:r>
              <a:endParaRPr lang="en-US" altLang="zh-CN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800" y="1852"/>
              <a:ext cx="3821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/>
                <a:t>买：做多</a:t>
              </a:r>
              <a:endParaRPr lang="zh-CN" altLang="en-US" sz="2000"/>
            </a:p>
            <a:p>
              <a:endParaRPr lang="zh-CN" altLang="en-US" sz="2000"/>
            </a:p>
            <a:p>
              <a:r>
                <a:rPr lang="zh-CN" altLang="en-US" sz="2000"/>
                <a:t>卖：做空？</a:t>
              </a:r>
              <a:endParaRPr lang="zh-CN" altLang="en-US" sz="2000"/>
            </a:p>
          </p:txBody>
        </p:sp>
      </p:grpSp>
      <p:pic>
        <p:nvPicPr>
          <p:cNvPr id="49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4510" y="899160"/>
            <a:ext cx="2124075" cy="22764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57810" y="1520190"/>
            <a:ext cx="574484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盘口：显示各档买卖价格及其单量；</a:t>
            </a:r>
            <a:endParaRPr lang="zh-CN" altLang="en-US" sz="2800"/>
          </a:p>
          <a:p>
            <a:r>
              <a:rPr lang="en-US" altLang="zh-CN" sz="2800"/>
              <a:t>	level1</a:t>
            </a:r>
            <a:r>
              <a:rPr lang="zh-CN" altLang="en-US" sz="2800"/>
              <a:t>，</a:t>
            </a:r>
            <a:r>
              <a:rPr lang="en-US" altLang="zh-CN" sz="2800"/>
              <a:t>level2</a:t>
            </a:r>
            <a:r>
              <a:rPr lang="zh-CN" altLang="en-US" sz="2800"/>
              <a:t>；</a:t>
            </a:r>
            <a:endParaRPr lang="en-US" altLang="zh-CN" sz="2800"/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7811770" y="3521075"/>
            <a:ext cx="10795" cy="41211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2" name="直接箭头连接符 11"/>
          <p:cNvCxnSpPr/>
          <p:nvPr/>
        </p:nvCxnSpPr>
        <p:spPr>
          <a:xfrm>
            <a:off x="7811770" y="4220845"/>
            <a:ext cx="10795" cy="41783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3" name="文本框 12"/>
          <p:cNvSpPr txBox="1"/>
          <p:nvPr/>
        </p:nvSpPr>
        <p:spPr>
          <a:xfrm>
            <a:off x="633095" y="5120005"/>
            <a:ext cx="870394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开仓</a:t>
            </a:r>
            <a:r>
              <a:rPr lang="en-US" altLang="zh-CN" sz="2800"/>
              <a:t>(Open Order):</a:t>
            </a:r>
            <a:r>
              <a:rPr lang="zh-CN" altLang="en-US" sz="2800"/>
              <a:t>买</a:t>
            </a:r>
            <a:r>
              <a:rPr lang="en-US" altLang="zh-CN" sz="2800"/>
              <a:t>,</a:t>
            </a:r>
            <a:r>
              <a:rPr lang="zh-CN" altLang="en-US" sz="2800"/>
              <a:t>多</a:t>
            </a:r>
            <a:r>
              <a:rPr lang="en-US" altLang="zh-CN" sz="2800"/>
              <a:t>(Buy,Long)/</a:t>
            </a:r>
            <a:r>
              <a:rPr lang="zh-CN" altLang="en-US" sz="2800"/>
              <a:t>卖，空</a:t>
            </a:r>
            <a:r>
              <a:rPr lang="en-US" altLang="zh-CN" sz="2800"/>
              <a:t>(Sell,Short)</a:t>
            </a:r>
            <a:endParaRPr lang="en-US" altLang="zh-CN" sz="2800"/>
          </a:p>
          <a:p>
            <a:r>
              <a:rPr lang="zh-CN" altLang="en-US" sz="2800"/>
              <a:t>平仓</a:t>
            </a:r>
            <a:r>
              <a:rPr lang="en-US" altLang="zh-CN" sz="2800"/>
              <a:t>(Close Order)</a:t>
            </a:r>
            <a:endParaRPr lang="en-US" altLang="zh-CN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1.1  </a:t>
            </a:r>
            <a:r>
              <a:rPr lang="zh-CN" altLang="en-US" dirty="0" smtClean="0"/>
              <a:t>基本交易</a:t>
            </a:r>
            <a:endParaRPr lang="zh-CN" altLang="en-US" dirty="0" smtClean="0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4510" y="899160"/>
            <a:ext cx="2124075" cy="22764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57810" y="1233170"/>
            <a:ext cx="640270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交易方式：</a:t>
            </a:r>
            <a:endParaRPr lang="zh-CN" altLang="en-US" sz="2800"/>
          </a:p>
          <a:p>
            <a:r>
              <a:rPr lang="en-US" altLang="zh-CN" sz="2800"/>
              <a:t>	</a:t>
            </a:r>
            <a:r>
              <a:rPr lang="zh-CN" altLang="en-US" sz="2800"/>
              <a:t>摆单：以低于最低卖价买或者以</a:t>
            </a:r>
            <a:r>
              <a:rPr lang="en-US" altLang="zh-CN" sz="2800"/>
              <a:t>		</a:t>
            </a:r>
            <a:r>
              <a:rPr lang="zh-CN" altLang="en-US" sz="2800"/>
              <a:t>高于最高价卖；</a:t>
            </a:r>
            <a:endParaRPr lang="zh-CN" altLang="en-US" sz="2800"/>
          </a:p>
          <a:p>
            <a:r>
              <a:rPr lang="en-US" altLang="zh-CN" sz="2800"/>
              <a:t>		</a:t>
            </a:r>
            <a:r>
              <a:rPr lang="zh-CN" altLang="en-US" sz="2800"/>
              <a:t>买：</a:t>
            </a:r>
            <a:r>
              <a:rPr lang="en-US" altLang="zh-CN" sz="2800"/>
              <a:t>Bid</a:t>
            </a:r>
            <a:r>
              <a:rPr lang="zh-CN" altLang="en-US" sz="2800"/>
              <a:t>；卖：</a:t>
            </a:r>
            <a:r>
              <a:rPr lang="en-US" altLang="zh-CN" sz="2800"/>
              <a:t>Ask</a:t>
            </a:r>
            <a:r>
              <a:rPr lang="zh-CN" altLang="en-US" sz="2800"/>
              <a:t>；</a:t>
            </a:r>
            <a:endParaRPr lang="zh-CN" altLang="en-US" sz="2800"/>
          </a:p>
          <a:p>
            <a:r>
              <a:rPr lang="en-US" altLang="zh-CN" sz="2800"/>
              <a:t>	</a:t>
            </a:r>
            <a:r>
              <a:rPr lang="zh-CN" altLang="en-US" sz="2800"/>
              <a:t>拍单：</a:t>
            </a:r>
            <a:r>
              <a:rPr lang="zh-CN" altLang="en-US" sz="2800">
                <a:sym typeface="+mn-ea"/>
              </a:rPr>
              <a:t>以卖价买或者买价卖；</a:t>
            </a:r>
            <a:endParaRPr lang="zh-CN" altLang="en-US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510" y="3369945"/>
            <a:ext cx="2124075" cy="22764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676005" y="4718050"/>
            <a:ext cx="323215" cy="22288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90365" y="4319270"/>
            <a:ext cx="20904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“</a:t>
            </a:r>
            <a:r>
              <a:rPr lang="zh-CN" altLang="en-US" sz="2800"/>
              <a:t>冰山一角</a:t>
            </a:r>
            <a:r>
              <a:rPr lang="en-US" altLang="zh-CN" sz="2800"/>
              <a:t>”</a:t>
            </a:r>
            <a:endParaRPr lang="en-US" altLang="zh-CN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1.2  </a:t>
            </a:r>
            <a:r>
              <a:rPr lang="zh-CN" altLang="en-US" dirty="0" smtClean="0"/>
              <a:t>投资交易市场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393700" y="1026795"/>
            <a:ext cx="74739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股票市场，期货市场，期权市场，外汇市场，国债市场</a:t>
            </a:r>
            <a:endParaRPr lang="en-US" altLang="zh-CN" sz="2000"/>
          </a:p>
        </p:txBody>
      </p:sp>
      <p:sp>
        <p:nvSpPr>
          <p:cNvPr id="8" name="文本框 7"/>
          <p:cNvSpPr txBox="1"/>
          <p:nvPr/>
        </p:nvSpPr>
        <p:spPr>
          <a:xfrm>
            <a:off x="393700" y="1658620"/>
            <a:ext cx="1419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交易方向</a:t>
            </a:r>
            <a:endParaRPr lang="zh-CN" altLang="en-US" sz="2000"/>
          </a:p>
        </p:txBody>
      </p:sp>
      <p:sp>
        <p:nvSpPr>
          <p:cNvPr id="9" name="文本框 8"/>
          <p:cNvSpPr txBox="1"/>
          <p:nvPr/>
        </p:nvSpPr>
        <p:spPr>
          <a:xfrm>
            <a:off x="4628515" y="1658620"/>
            <a:ext cx="1419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T+1/0</a:t>
            </a:r>
            <a:endParaRPr lang="en-US" altLang="zh-CN" sz="2000"/>
          </a:p>
        </p:txBody>
      </p:sp>
      <p:sp>
        <p:nvSpPr>
          <p:cNvPr id="11" name="文本框 10"/>
          <p:cNvSpPr txBox="1"/>
          <p:nvPr/>
        </p:nvSpPr>
        <p:spPr>
          <a:xfrm>
            <a:off x="465455" y="4290695"/>
            <a:ext cx="1419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涨跌停</a:t>
            </a:r>
            <a:endParaRPr lang="zh-CN" altLang="en-US" sz="2000"/>
          </a:p>
        </p:txBody>
      </p:sp>
      <p:sp>
        <p:nvSpPr>
          <p:cNvPr id="12" name="文本框 11"/>
          <p:cNvSpPr txBox="1"/>
          <p:nvPr/>
        </p:nvSpPr>
        <p:spPr>
          <a:xfrm>
            <a:off x="4628515" y="4290695"/>
            <a:ext cx="1419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杠杆</a:t>
            </a:r>
            <a:endParaRPr lang="zh-CN" altLang="en-US" sz="2000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2925" y="1727200"/>
            <a:ext cx="2124075" cy="22764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830" y="2253615"/>
            <a:ext cx="3486785" cy="1537970"/>
          </a:xfrm>
          <a:prstGeom prst="rect">
            <a:avLst/>
          </a:prstGeom>
        </p:spPr>
      </p:pic>
      <p:pic>
        <p:nvPicPr>
          <p:cNvPr id="15" name="图片 14" descr="ti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830" y="4689475"/>
            <a:ext cx="3718560" cy="174434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840" y="4290695"/>
            <a:ext cx="1544955" cy="217487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1305" y="4290695"/>
            <a:ext cx="1528445" cy="2174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1.2  </a:t>
            </a:r>
            <a:r>
              <a:rPr lang="zh-CN" altLang="en-US" dirty="0" smtClean="0"/>
              <a:t>投资交易市场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681355" y="1421130"/>
            <a:ext cx="7473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股票市场：单向做多，</a:t>
            </a:r>
            <a:r>
              <a:rPr lang="en-US" altLang="zh-CN" sz="2800"/>
              <a:t>T+1,</a:t>
            </a:r>
            <a:r>
              <a:rPr lang="zh-CN" altLang="en-US" sz="2800"/>
              <a:t>涨跌停，无杠杆；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681355" y="2395220"/>
            <a:ext cx="7473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期货市场：多空双向，</a:t>
            </a:r>
            <a:r>
              <a:rPr lang="en-US" altLang="zh-CN" sz="2800"/>
              <a:t>T+0</a:t>
            </a:r>
            <a:r>
              <a:rPr lang="zh-CN" altLang="en-US" sz="2800"/>
              <a:t>，涨跌停，有杠杆；</a:t>
            </a:r>
            <a:endParaRPr lang="zh-CN" altLang="en-US" sz="2800"/>
          </a:p>
        </p:txBody>
      </p:sp>
      <p:sp>
        <p:nvSpPr>
          <p:cNvPr id="5" name="文本框 4"/>
          <p:cNvSpPr txBox="1"/>
          <p:nvPr/>
        </p:nvSpPr>
        <p:spPr>
          <a:xfrm>
            <a:off x="681355" y="3409950"/>
            <a:ext cx="7473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期权市场：多空双向，</a:t>
            </a:r>
            <a:r>
              <a:rPr lang="en-US" altLang="zh-CN" sz="2800"/>
              <a:t>T+0, -</a:t>
            </a:r>
            <a:r>
              <a:rPr lang="zh-CN" altLang="en-US" sz="2800"/>
              <a:t>，</a:t>
            </a:r>
            <a:r>
              <a:rPr lang="en-US" altLang="zh-CN" sz="2800"/>
              <a:t>-</a:t>
            </a:r>
            <a:r>
              <a:rPr lang="zh-CN" altLang="en-US" sz="2800"/>
              <a:t>；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681355" y="4364990"/>
            <a:ext cx="7474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外汇市场：多空双向，</a:t>
            </a:r>
            <a:r>
              <a:rPr lang="en-US" altLang="zh-CN" sz="2800"/>
              <a:t>T+0,</a:t>
            </a:r>
            <a:r>
              <a:rPr lang="zh-CN" altLang="en-US" sz="2800"/>
              <a:t>无涨跌停，有杠杆；</a:t>
            </a:r>
            <a:endParaRPr lang="zh-CN" altLang="en-US" sz="2800"/>
          </a:p>
        </p:txBody>
      </p:sp>
      <p:sp>
        <p:nvSpPr>
          <p:cNvPr id="7" name="文本框 6"/>
          <p:cNvSpPr txBox="1"/>
          <p:nvPr/>
        </p:nvSpPr>
        <p:spPr>
          <a:xfrm>
            <a:off x="681355" y="5273040"/>
            <a:ext cx="7474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国债市场：多空双向，</a:t>
            </a:r>
            <a:r>
              <a:rPr lang="en-US" altLang="zh-CN" sz="2800"/>
              <a:t>T+0,</a:t>
            </a:r>
            <a:r>
              <a:rPr lang="zh-CN" altLang="en-US" sz="2800"/>
              <a:t>无涨跌停，有杠杆；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19175" y="2316480"/>
            <a:ext cx="6819265" cy="1308735"/>
          </a:xfrm>
        </p:spPr>
        <p:txBody>
          <a:bodyPr/>
          <a:lstStyle/>
          <a:p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 </a:t>
            </a:r>
            <a:r>
              <a:rPr 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算法解析</a:t>
            </a:r>
            <a:endParaRPr lang="zh-CN" sz="4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1.3  </a:t>
            </a:r>
            <a:r>
              <a:rPr lang="zh-CN" altLang="en-US" dirty="0" smtClean="0">
                <a:sym typeface="+mn-ea"/>
              </a:rPr>
              <a:t>市场分析</a:t>
            </a:r>
            <a:endParaRPr lang="zh-CN" altLang="en-US" dirty="0" smtClean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58265" y="1407795"/>
            <a:ext cx="548703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基本面分析：入手角度 基本的经济、财务数据</a:t>
            </a:r>
            <a:endParaRPr lang="zh-CN" altLang="en-US" sz="2000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000"/>
              <a:t>经济环境</a:t>
            </a:r>
            <a:endParaRPr lang="zh-CN" altLang="en-US" sz="2000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000"/>
              <a:t>行业前景</a:t>
            </a:r>
            <a:endParaRPr lang="zh-CN" altLang="en-US" sz="2000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000"/>
              <a:t>企业价值</a:t>
            </a:r>
            <a:endParaRPr lang="zh-CN" altLang="en-US" sz="2000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000"/>
              <a:t>产品价值</a:t>
            </a:r>
            <a:endParaRPr lang="zh-CN" altLang="en-US" sz="2000"/>
          </a:p>
        </p:txBody>
      </p:sp>
      <p:sp>
        <p:nvSpPr>
          <p:cNvPr id="4" name="文本框 3"/>
          <p:cNvSpPr txBox="1"/>
          <p:nvPr/>
        </p:nvSpPr>
        <p:spPr>
          <a:xfrm>
            <a:off x="1358265" y="3724275"/>
            <a:ext cx="538289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技术分析：入手角度 基本的交易数据、规律</a:t>
            </a:r>
            <a:endParaRPr lang="zh-CN" altLang="en-US" sz="2000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000"/>
              <a:t>成交价格</a:t>
            </a:r>
            <a:endParaRPr lang="zh-CN" altLang="en-US" sz="2000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000"/>
              <a:t>成交量</a:t>
            </a:r>
            <a:endParaRPr lang="zh-CN" altLang="en-US" sz="2000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000"/>
              <a:t>时间周期</a:t>
            </a:r>
            <a:endParaRPr lang="zh-CN" altLang="en-US" sz="20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23410" y="1953895"/>
            <a:ext cx="1585595" cy="15894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410" y="4180840"/>
            <a:ext cx="1270000" cy="1772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1.3  </a:t>
            </a:r>
            <a:r>
              <a:rPr lang="zh-CN" altLang="en-US" dirty="0" smtClean="0">
                <a:sym typeface="+mn-ea"/>
              </a:rPr>
              <a:t>市场分析</a:t>
            </a:r>
            <a:endParaRPr lang="zh-CN" altLang="en-US" dirty="0" smtClean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9720" y="1065530"/>
            <a:ext cx="18027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基本面分析</a:t>
            </a:r>
            <a:endParaRPr lang="zh-CN" altLang="en-US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3357880" y="2505710"/>
            <a:ext cx="2216785" cy="20447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431915" y="1065530"/>
            <a:ext cx="18027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技术分析</a:t>
            </a:r>
            <a:endParaRPr lang="zh-CN" altLang="en-US" sz="2000"/>
          </a:p>
        </p:txBody>
      </p:sp>
      <p:grpSp>
        <p:nvGrpSpPr>
          <p:cNvPr id="17" name="组合 16"/>
          <p:cNvGrpSpPr/>
          <p:nvPr/>
        </p:nvGrpSpPr>
        <p:grpSpPr>
          <a:xfrm>
            <a:off x="6585585" y="2018665"/>
            <a:ext cx="1351915" cy="1492250"/>
            <a:chOff x="10129" y="3869"/>
            <a:chExt cx="3062" cy="3511"/>
          </a:xfrm>
        </p:grpSpPr>
        <p:sp>
          <p:nvSpPr>
            <p:cNvPr id="160" name=" 160"/>
            <p:cNvSpPr/>
            <p:nvPr/>
          </p:nvSpPr>
          <p:spPr>
            <a:xfrm>
              <a:off x="10129" y="3869"/>
              <a:ext cx="2835" cy="2041"/>
            </a:xfrm>
            <a:custGeom>
              <a:avLst/>
              <a:gdLst>
                <a:gd name="connsiteX0" fmla="*/ 2723651 w 2860172"/>
                <a:gd name="connsiteY0" fmla="*/ 817 h 2023853"/>
                <a:gd name="connsiteX1" fmla="*/ 2826935 w 2860172"/>
                <a:gd name="connsiteY1" fmla="*/ 33337 h 2023853"/>
                <a:gd name="connsiteX2" fmla="*/ 2829774 w 2860172"/>
                <a:gd name="connsiteY2" fmla="*/ 35326 h 2023853"/>
                <a:gd name="connsiteX3" fmla="*/ 2849613 w 2860172"/>
                <a:gd name="connsiteY3" fmla="*/ 185007 h 2023853"/>
                <a:gd name="connsiteX4" fmla="*/ 2807494 w 2860172"/>
                <a:gd name="connsiteY4" fmla="*/ 326285 h 2023853"/>
                <a:gd name="connsiteX5" fmla="*/ 2480152 w 2860172"/>
                <a:gd name="connsiteY5" fmla="*/ 1326140 h 2023853"/>
                <a:gd name="connsiteX6" fmla="*/ 2479216 w 2860172"/>
                <a:gd name="connsiteY6" fmla="*/ 1322755 h 2023853"/>
                <a:gd name="connsiteX7" fmla="*/ 2348905 w 2860172"/>
                <a:gd name="connsiteY7" fmla="*/ 1721466 h 2023853"/>
                <a:gd name="connsiteX8" fmla="*/ 2280556 w 2860172"/>
                <a:gd name="connsiteY8" fmla="*/ 1058272 h 2023853"/>
                <a:gd name="connsiteX9" fmla="*/ 2226338 w 2860172"/>
                <a:gd name="connsiteY9" fmla="*/ 1103673 h 2023853"/>
                <a:gd name="connsiteX10" fmla="*/ 0 w 2860172"/>
                <a:gd name="connsiteY10" fmla="*/ 2023853 h 2023853"/>
                <a:gd name="connsiteX11" fmla="*/ 1702841 w 2860172"/>
                <a:gd name="connsiteY11" fmla="*/ 735848 h 2023853"/>
                <a:gd name="connsiteX12" fmla="*/ 1811294 w 2860172"/>
                <a:gd name="connsiteY12" fmla="*/ 575004 h 2023853"/>
                <a:gd name="connsiteX13" fmla="*/ 1151281 w 2860172"/>
                <a:gd name="connsiteY13" fmla="*/ 506068 h 2023853"/>
                <a:gd name="connsiteX14" fmla="*/ 2640411 w 2860172"/>
                <a:gd name="connsiteY14" fmla="*/ 20803 h 2023853"/>
                <a:gd name="connsiteX15" fmla="*/ 2675299 w 2860172"/>
                <a:gd name="connsiteY15" fmla="*/ 10454 h 2023853"/>
                <a:gd name="connsiteX16" fmla="*/ 2723651 w 2860172"/>
                <a:gd name="connsiteY16" fmla="*/ 817 h 202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60172" h="2023853">
                  <a:moveTo>
                    <a:pt x="2723651" y="817"/>
                  </a:moveTo>
                  <a:cubicBezTo>
                    <a:pt x="2768908" y="-3349"/>
                    <a:pt x="2804496" y="8545"/>
                    <a:pt x="2826935" y="33337"/>
                  </a:cubicBezTo>
                  <a:cubicBezTo>
                    <a:pt x="2828146" y="33729"/>
                    <a:pt x="2828970" y="34520"/>
                    <a:pt x="2829774" y="35326"/>
                  </a:cubicBezTo>
                  <a:cubicBezTo>
                    <a:pt x="2860445" y="66039"/>
                    <a:pt x="2869482" y="118360"/>
                    <a:pt x="2849613" y="185007"/>
                  </a:cubicBezTo>
                  <a:lnTo>
                    <a:pt x="2807494" y="326285"/>
                  </a:lnTo>
                  <a:lnTo>
                    <a:pt x="2480152" y="1326140"/>
                  </a:lnTo>
                  <a:lnTo>
                    <a:pt x="2479216" y="1322755"/>
                  </a:lnTo>
                  <a:lnTo>
                    <a:pt x="2348905" y="1721466"/>
                  </a:lnTo>
                  <a:lnTo>
                    <a:pt x="2280556" y="1058272"/>
                  </a:lnTo>
                  <a:lnTo>
                    <a:pt x="2226338" y="1103673"/>
                  </a:lnTo>
                  <a:cubicBezTo>
                    <a:pt x="1323053" y="1809646"/>
                    <a:pt x="162385" y="2005519"/>
                    <a:pt x="0" y="2023853"/>
                  </a:cubicBezTo>
                  <a:cubicBezTo>
                    <a:pt x="722027" y="1807246"/>
                    <a:pt x="1311081" y="1275400"/>
                    <a:pt x="1702841" y="735848"/>
                  </a:cubicBezTo>
                  <a:lnTo>
                    <a:pt x="1811294" y="575004"/>
                  </a:lnTo>
                  <a:lnTo>
                    <a:pt x="1151281" y="506068"/>
                  </a:lnTo>
                  <a:lnTo>
                    <a:pt x="2640411" y="20803"/>
                  </a:lnTo>
                  <a:lnTo>
                    <a:pt x="2675299" y="10454"/>
                  </a:lnTo>
                  <a:cubicBezTo>
                    <a:pt x="2692405" y="5379"/>
                    <a:pt x="2708565" y="2206"/>
                    <a:pt x="2723651" y="8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 12"/>
            <p:cNvSpPr/>
            <p:nvPr/>
          </p:nvSpPr>
          <p:spPr>
            <a:xfrm flipV="1">
              <a:off x="10129" y="5910"/>
              <a:ext cx="3062" cy="1470"/>
            </a:xfrm>
            <a:custGeom>
              <a:avLst/>
              <a:gdLst>
                <a:gd name="connsiteX0" fmla="*/ 2723651 w 2860172"/>
                <a:gd name="connsiteY0" fmla="*/ 817 h 2023853"/>
                <a:gd name="connsiteX1" fmla="*/ 2826935 w 2860172"/>
                <a:gd name="connsiteY1" fmla="*/ 33337 h 2023853"/>
                <a:gd name="connsiteX2" fmla="*/ 2829774 w 2860172"/>
                <a:gd name="connsiteY2" fmla="*/ 35326 h 2023853"/>
                <a:gd name="connsiteX3" fmla="*/ 2849613 w 2860172"/>
                <a:gd name="connsiteY3" fmla="*/ 185007 h 2023853"/>
                <a:gd name="connsiteX4" fmla="*/ 2807494 w 2860172"/>
                <a:gd name="connsiteY4" fmla="*/ 326285 h 2023853"/>
                <a:gd name="connsiteX5" fmla="*/ 2480152 w 2860172"/>
                <a:gd name="connsiteY5" fmla="*/ 1326140 h 2023853"/>
                <a:gd name="connsiteX6" fmla="*/ 2479216 w 2860172"/>
                <a:gd name="connsiteY6" fmla="*/ 1322755 h 2023853"/>
                <a:gd name="connsiteX7" fmla="*/ 2348905 w 2860172"/>
                <a:gd name="connsiteY7" fmla="*/ 1721466 h 2023853"/>
                <a:gd name="connsiteX8" fmla="*/ 2280556 w 2860172"/>
                <a:gd name="connsiteY8" fmla="*/ 1058272 h 2023853"/>
                <a:gd name="connsiteX9" fmla="*/ 2226338 w 2860172"/>
                <a:gd name="connsiteY9" fmla="*/ 1103673 h 2023853"/>
                <a:gd name="connsiteX10" fmla="*/ 0 w 2860172"/>
                <a:gd name="connsiteY10" fmla="*/ 2023853 h 2023853"/>
                <a:gd name="connsiteX11" fmla="*/ 1702841 w 2860172"/>
                <a:gd name="connsiteY11" fmla="*/ 735848 h 2023853"/>
                <a:gd name="connsiteX12" fmla="*/ 1811294 w 2860172"/>
                <a:gd name="connsiteY12" fmla="*/ 575004 h 2023853"/>
                <a:gd name="connsiteX13" fmla="*/ 1151281 w 2860172"/>
                <a:gd name="connsiteY13" fmla="*/ 506068 h 2023853"/>
                <a:gd name="connsiteX14" fmla="*/ 2640411 w 2860172"/>
                <a:gd name="connsiteY14" fmla="*/ 20803 h 2023853"/>
                <a:gd name="connsiteX15" fmla="*/ 2675299 w 2860172"/>
                <a:gd name="connsiteY15" fmla="*/ 10454 h 2023853"/>
                <a:gd name="connsiteX16" fmla="*/ 2723651 w 2860172"/>
                <a:gd name="connsiteY16" fmla="*/ 817 h 202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60172" h="2023853">
                  <a:moveTo>
                    <a:pt x="2723651" y="817"/>
                  </a:moveTo>
                  <a:cubicBezTo>
                    <a:pt x="2768908" y="-3349"/>
                    <a:pt x="2804496" y="8545"/>
                    <a:pt x="2826935" y="33337"/>
                  </a:cubicBezTo>
                  <a:cubicBezTo>
                    <a:pt x="2828146" y="33729"/>
                    <a:pt x="2828970" y="34520"/>
                    <a:pt x="2829774" y="35326"/>
                  </a:cubicBezTo>
                  <a:cubicBezTo>
                    <a:pt x="2860445" y="66039"/>
                    <a:pt x="2869482" y="118360"/>
                    <a:pt x="2849613" y="185007"/>
                  </a:cubicBezTo>
                  <a:lnTo>
                    <a:pt x="2807494" y="326285"/>
                  </a:lnTo>
                  <a:lnTo>
                    <a:pt x="2480152" y="1326140"/>
                  </a:lnTo>
                  <a:lnTo>
                    <a:pt x="2479216" y="1322755"/>
                  </a:lnTo>
                  <a:lnTo>
                    <a:pt x="2348905" y="1721466"/>
                  </a:lnTo>
                  <a:lnTo>
                    <a:pt x="2280556" y="1058272"/>
                  </a:lnTo>
                  <a:lnTo>
                    <a:pt x="2226338" y="1103673"/>
                  </a:lnTo>
                  <a:cubicBezTo>
                    <a:pt x="1323053" y="1809646"/>
                    <a:pt x="162385" y="2005519"/>
                    <a:pt x="0" y="2023853"/>
                  </a:cubicBezTo>
                  <a:cubicBezTo>
                    <a:pt x="722027" y="1807246"/>
                    <a:pt x="1311081" y="1275400"/>
                    <a:pt x="1702841" y="735848"/>
                  </a:cubicBezTo>
                  <a:lnTo>
                    <a:pt x="1811294" y="575004"/>
                  </a:lnTo>
                  <a:lnTo>
                    <a:pt x="1151281" y="506068"/>
                  </a:lnTo>
                  <a:lnTo>
                    <a:pt x="2640411" y="20803"/>
                  </a:lnTo>
                  <a:lnTo>
                    <a:pt x="2675299" y="10454"/>
                  </a:lnTo>
                  <a:cubicBezTo>
                    <a:pt x="2692405" y="5379"/>
                    <a:pt x="2708565" y="2206"/>
                    <a:pt x="2723651" y="8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" y="1629410"/>
            <a:ext cx="2814320" cy="212344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99720" y="5238115"/>
            <a:ext cx="18027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主动性交易</a:t>
            </a:r>
            <a:endParaRPr lang="zh-CN" altLang="en-US" sz="2000"/>
          </a:p>
        </p:txBody>
      </p:sp>
      <p:sp>
        <p:nvSpPr>
          <p:cNvPr id="15" name="文本框 14"/>
          <p:cNvSpPr txBox="1"/>
          <p:nvPr/>
        </p:nvSpPr>
        <p:spPr>
          <a:xfrm>
            <a:off x="6431915" y="5172710"/>
            <a:ext cx="18027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被动性交易</a:t>
            </a:r>
            <a:endParaRPr lang="zh-CN" altLang="en-US" sz="2000"/>
          </a:p>
        </p:txBody>
      </p:sp>
      <p:sp>
        <p:nvSpPr>
          <p:cNvPr id="18" name="文本框 17"/>
          <p:cNvSpPr txBox="1"/>
          <p:nvPr/>
        </p:nvSpPr>
        <p:spPr>
          <a:xfrm>
            <a:off x="3495675" y="5216525"/>
            <a:ext cx="2508885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</a:rPr>
              <a:t>量化交易？</a:t>
            </a:r>
            <a:endParaRPr lang="zh-CN" altLang="en-US" sz="2800">
              <a:solidFill>
                <a:srgbClr val="FF0000"/>
              </a:solidFill>
            </a:endParaRPr>
          </a:p>
          <a:p>
            <a:r>
              <a:rPr lang="zh-CN" altLang="en-US" sz="2000">
                <a:solidFill>
                  <a:srgbClr val="FF0000"/>
                </a:solidFill>
              </a:rPr>
              <a:t>交易优势</a:t>
            </a:r>
            <a:endParaRPr lang="zh-CN" altLang="en-US" sz="2000">
              <a:solidFill>
                <a:srgbClr val="FF0000"/>
              </a:solidFill>
            </a:endParaRPr>
          </a:p>
          <a:p>
            <a:r>
              <a:rPr lang="zh-CN" altLang="en-US" sz="2000">
                <a:solidFill>
                  <a:srgbClr val="FF0000"/>
                </a:solidFill>
              </a:rPr>
              <a:t>激活函数（</a:t>
            </a:r>
            <a:r>
              <a:rPr lang="en-US" altLang="zh-CN" sz="2000">
                <a:solidFill>
                  <a:srgbClr val="FF0000"/>
                </a:solidFill>
              </a:rPr>
              <a:t>sigmoid</a:t>
            </a:r>
            <a:r>
              <a:rPr lang="zh-CN" altLang="en-US" sz="2000">
                <a:solidFill>
                  <a:srgbClr val="FF0000"/>
                </a:solidFill>
              </a:rPr>
              <a:t>）</a:t>
            </a:r>
            <a:endParaRPr lang="zh-CN" altLang="en-US" sz="2000">
              <a:solidFill>
                <a:srgbClr val="FF0000"/>
              </a:solidFill>
            </a:endParaRPr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3727133" y="6271260"/>
          <a:ext cx="4335145" cy="459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3" imgW="2159000" imgH="228600" progId="Equation.KSEE3">
                  <p:embed/>
                </p:oleObj>
              </mc:Choice>
              <mc:Fallback>
                <p:oleObj name="" r:id="rId3" imgW="21590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27133" y="6271260"/>
                        <a:ext cx="4335145" cy="4591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1.4  </a:t>
            </a:r>
            <a:r>
              <a:rPr lang="zh-CN" altLang="en-US" dirty="0" smtClean="0">
                <a:sym typeface="+mn-ea"/>
              </a:rPr>
              <a:t>量化基金概况</a:t>
            </a:r>
            <a:endParaRPr lang="zh-CN" altLang="en-US" dirty="0" smtClean="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6205" y="1442085"/>
            <a:ext cx="6371590" cy="4447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1.4  </a:t>
            </a:r>
            <a:r>
              <a:rPr lang="zh-CN" altLang="en-US" dirty="0" smtClean="0">
                <a:sym typeface="+mn-ea"/>
              </a:rPr>
              <a:t>量化基金概况</a:t>
            </a:r>
            <a:endParaRPr lang="zh-CN" altLang="en-US" dirty="0" smtClean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6850" y="976630"/>
            <a:ext cx="6209665" cy="4904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1.4  </a:t>
            </a:r>
            <a:r>
              <a:rPr lang="zh-CN" altLang="en-US" dirty="0" smtClean="0">
                <a:sym typeface="+mn-ea"/>
              </a:rPr>
              <a:t>量化基金概况</a:t>
            </a:r>
            <a:endParaRPr lang="zh-CN" altLang="en-US" dirty="0" smtClean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3025" y="1143000"/>
            <a:ext cx="6457315" cy="45713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53960" y="3730625"/>
            <a:ext cx="1586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沪深</a:t>
            </a:r>
            <a:r>
              <a:rPr lang="en-US" altLang="zh-CN" sz="1600" b="1"/>
              <a:t>300</a:t>
            </a:r>
            <a:r>
              <a:rPr lang="zh-CN" altLang="en-US" sz="1600" b="1"/>
              <a:t>指数</a:t>
            </a:r>
            <a:endParaRPr lang="zh-CN" altLang="en-US" sz="1600" b="1"/>
          </a:p>
        </p:txBody>
      </p:sp>
      <p:sp>
        <p:nvSpPr>
          <p:cNvPr id="5" name="文本框 4"/>
          <p:cNvSpPr txBox="1"/>
          <p:nvPr/>
        </p:nvSpPr>
        <p:spPr>
          <a:xfrm>
            <a:off x="7527925" y="3348990"/>
            <a:ext cx="1586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股票策略</a:t>
            </a:r>
            <a:endParaRPr lang="zh-CN" altLang="en-US" sz="1600" b="1"/>
          </a:p>
        </p:txBody>
      </p:sp>
      <p:sp>
        <p:nvSpPr>
          <p:cNvPr id="6" name="文本框 5"/>
          <p:cNvSpPr txBox="1"/>
          <p:nvPr/>
        </p:nvSpPr>
        <p:spPr>
          <a:xfrm>
            <a:off x="7553960" y="2887980"/>
            <a:ext cx="1586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组合基金策略</a:t>
            </a:r>
            <a:endParaRPr lang="zh-CN" altLang="en-US" sz="1600" b="1"/>
          </a:p>
        </p:txBody>
      </p:sp>
      <p:sp>
        <p:nvSpPr>
          <p:cNvPr id="7" name="文本框 6"/>
          <p:cNvSpPr txBox="1"/>
          <p:nvPr/>
        </p:nvSpPr>
        <p:spPr>
          <a:xfrm>
            <a:off x="7553960" y="2545715"/>
            <a:ext cx="1586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相对价值策略</a:t>
            </a:r>
            <a:endParaRPr lang="zh-CN" altLang="en-US" sz="1600" b="1"/>
          </a:p>
        </p:txBody>
      </p:sp>
      <p:sp>
        <p:nvSpPr>
          <p:cNvPr id="8" name="文本框 7"/>
          <p:cNvSpPr txBox="1"/>
          <p:nvPr/>
        </p:nvSpPr>
        <p:spPr>
          <a:xfrm>
            <a:off x="7553960" y="2230120"/>
            <a:ext cx="1586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债券</a:t>
            </a:r>
            <a:r>
              <a:rPr lang="en-US" altLang="zh-CN" sz="1600" b="1"/>
              <a:t>/</a:t>
            </a:r>
            <a:r>
              <a:rPr lang="zh-CN" altLang="en-US" sz="1600" b="1"/>
              <a:t>宏观策略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7553960" y="1946275"/>
            <a:ext cx="1586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管理期货策略</a:t>
            </a:r>
            <a:endParaRPr lang="zh-CN" altLang="en-US" sz="16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1.4  </a:t>
            </a:r>
            <a:r>
              <a:rPr lang="zh-CN" altLang="en-US" dirty="0" smtClean="0">
                <a:sym typeface="+mn-ea"/>
              </a:rPr>
              <a:t>量化基金概况</a:t>
            </a:r>
            <a:endParaRPr lang="zh-CN" altLang="en-US" dirty="0" smtClean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9580" y="1026160"/>
            <a:ext cx="6218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策略：胜率，夏普比率，年化收益，盈亏比等；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15" y="1882140"/>
            <a:ext cx="9030970" cy="4055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1.5  </a:t>
            </a:r>
            <a:r>
              <a:rPr lang="zh-CN" altLang="en-US" dirty="0" smtClean="0">
                <a:sym typeface="+mn-ea"/>
              </a:rPr>
              <a:t>小结</a:t>
            </a:r>
            <a:endParaRPr lang="zh-CN" altLang="en-US" dirty="0" smtClean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9580" y="1026160"/>
            <a:ext cx="1203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盘口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449195" y="1026160"/>
            <a:ext cx="1203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K</a:t>
            </a:r>
            <a:r>
              <a:rPr lang="zh-CN" altLang="en-US"/>
              <a:t>线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543425" y="1026160"/>
            <a:ext cx="1203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K</a:t>
            </a:r>
            <a:r>
              <a:rPr lang="zh-CN" altLang="en-US"/>
              <a:t>线图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057390" y="1026160"/>
            <a:ext cx="1203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交易市场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305685" y="3961765"/>
            <a:ext cx="1203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市场分析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965190" y="3961765"/>
            <a:ext cx="1203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量化策略</a:t>
            </a:r>
            <a:endParaRPr lang="zh-CN" altLang="en-US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610" y="1539875"/>
            <a:ext cx="1866900" cy="20008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685" y="1539875"/>
            <a:ext cx="2094865" cy="197421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590" y="1539875"/>
            <a:ext cx="1687830" cy="18097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057390" y="1618615"/>
            <a:ext cx="21158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股票市场，期货市场，期权市场，外汇市场，国债市场</a:t>
            </a:r>
            <a:endParaRPr lang="en-US" altLang="zh-CN" sz="200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990" y="4481195"/>
            <a:ext cx="1768475" cy="17729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0550" y="4481195"/>
            <a:ext cx="1651000" cy="177228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2915" y="4544060"/>
            <a:ext cx="3359150" cy="1645920"/>
          </a:xfrm>
          <a:prstGeom prst="rect">
            <a:avLst/>
          </a:prstGeom>
        </p:spPr>
      </p:pic>
      <p:cxnSp>
        <p:nvCxnSpPr>
          <p:cNvPr id="17" name="直接连接符 16"/>
          <p:cNvCxnSpPr/>
          <p:nvPr/>
        </p:nvCxnSpPr>
        <p:spPr>
          <a:xfrm>
            <a:off x="265430" y="3823970"/>
            <a:ext cx="8608695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lgDashDot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直接连接符 17"/>
          <p:cNvCxnSpPr/>
          <p:nvPr/>
        </p:nvCxnSpPr>
        <p:spPr>
          <a:xfrm>
            <a:off x="2226945" y="1342390"/>
            <a:ext cx="0" cy="239522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直接连接符 18"/>
          <p:cNvCxnSpPr/>
          <p:nvPr/>
        </p:nvCxnSpPr>
        <p:spPr>
          <a:xfrm>
            <a:off x="4543425" y="1342390"/>
            <a:ext cx="0" cy="239522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直接连接符 19"/>
          <p:cNvCxnSpPr/>
          <p:nvPr/>
        </p:nvCxnSpPr>
        <p:spPr>
          <a:xfrm>
            <a:off x="6859905" y="1342390"/>
            <a:ext cx="0" cy="239522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直接连接符 20"/>
          <p:cNvCxnSpPr/>
          <p:nvPr/>
        </p:nvCxnSpPr>
        <p:spPr>
          <a:xfrm>
            <a:off x="5145405" y="3961765"/>
            <a:ext cx="0" cy="239522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19175" y="2316480"/>
            <a:ext cx="6819265" cy="1308735"/>
          </a:xfrm>
        </p:spPr>
        <p:txBody>
          <a:bodyPr/>
          <a:lstStyle/>
          <a:p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交易数据</a:t>
            </a:r>
            <a:endParaRPr lang="zh-CN" sz="4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  </a:t>
            </a:r>
            <a:r>
              <a:rPr lang="zh-CN" altLang="en-US" dirty="0" smtClean="0"/>
              <a:t>交易数据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668655" y="1169035"/>
            <a:ext cx="39922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获取数据：</a:t>
            </a:r>
            <a:r>
              <a:rPr lang="en-US" altLang="zh-CN" sz="2000"/>
              <a:t>tushare</a:t>
            </a:r>
            <a:endParaRPr lang="en-US" altLang="zh-CN" sz="2000"/>
          </a:p>
          <a:p>
            <a:r>
              <a:rPr lang="en-US" altLang="zh-CN" sz="2000"/>
              <a:t>	</a:t>
            </a:r>
            <a:endParaRPr lang="en-US" altLang="zh-CN" sz="2000"/>
          </a:p>
        </p:txBody>
      </p:sp>
      <p:sp>
        <p:nvSpPr>
          <p:cNvPr id="4" name="文本框 3"/>
          <p:cNvSpPr txBox="1"/>
          <p:nvPr/>
        </p:nvSpPr>
        <p:spPr>
          <a:xfrm>
            <a:off x="668655" y="4057015"/>
            <a:ext cx="43472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数据</a:t>
            </a:r>
            <a:r>
              <a:rPr lang="en-US" altLang="zh-CN" sz="2000"/>
              <a:t>K</a:t>
            </a:r>
            <a:r>
              <a:rPr lang="zh-CN" altLang="en-US" sz="2000"/>
              <a:t>线可视化</a:t>
            </a:r>
            <a:r>
              <a:rPr lang="en-US" altLang="zh-CN" sz="2000"/>
              <a:t>: matplotlib.finance</a:t>
            </a:r>
            <a:endParaRPr lang="en-US" altLang="zh-CN" sz="20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4085" y="1804035"/>
            <a:ext cx="4763135" cy="22059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310" y="4384040"/>
            <a:ext cx="4445000" cy="23710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41040" y="967740"/>
            <a:ext cx="5478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sym typeface="+mn-ea"/>
              </a:rPr>
              <a:t>ts.get_k_data(code,ktype,autype,index,start,end)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  </a:t>
            </a:r>
            <a:r>
              <a:rPr lang="zh-CN" altLang="en-US" dirty="0" smtClean="0"/>
              <a:t>数据获取</a:t>
            </a:r>
            <a:r>
              <a:rPr lang="en-US" altLang="zh-CN" dirty="0" smtClean="0"/>
              <a:t>tushare</a:t>
            </a:r>
            <a:endParaRPr lang="en-US" altLang="zh-CN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288925" y="869315"/>
            <a:ext cx="387985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000">
                <a:sym typeface="+mn-ea"/>
              </a:rPr>
              <a:t>官网：http://tushare.org/</a:t>
            </a:r>
            <a:endParaRPr lang="zh-CN" altLang="en-US" sz="2000">
              <a:sym typeface="+mn-ea"/>
            </a:endParaRPr>
          </a:p>
          <a:p>
            <a:pPr algn="l"/>
            <a:r>
              <a:rPr lang="zh-CN" altLang="en-US" sz="2000">
                <a:sym typeface="+mn-ea"/>
              </a:rPr>
              <a:t>安装：</a:t>
            </a:r>
            <a:r>
              <a:rPr lang="en-US" altLang="zh-CN" sz="2000">
                <a:sym typeface="+mn-ea"/>
              </a:rPr>
              <a:t>pip install tushare</a:t>
            </a:r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374015" y="1524000"/>
            <a:ext cx="852551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import tushare as ts</a:t>
            </a:r>
            <a:endParaRPr lang="en-US" altLang="zh-CN" sz="2800" b="1"/>
          </a:p>
          <a:p>
            <a:r>
              <a:rPr lang="en-US" altLang="zh-CN" sz="2800" b="1">
                <a:sym typeface="+mn-ea"/>
              </a:rPr>
              <a:t>ts.get_stock_basics()</a:t>
            </a:r>
            <a:endParaRPr lang="en-US" altLang="zh-CN" sz="2800" b="1"/>
          </a:p>
          <a:p>
            <a:r>
              <a:rPr lang="en-US" altLang="zh-CN" sz="2800" b="1"/>
              <a:t>ts.get_k_data(code,ktype,autype,index,start,end)</a:t>
            </a:r>
            <a:endParaRPr lang="en-US" altLang="zh-CN" sz="2000" b="1"/>
          </a:p>
        </p:txBody>
      </p:sp>
      <p:sp>
        <p:nvSpPr>
          <p:cNvPr id="9" name="文本框 8"/>
          <p:cNvSpPr txBox="1"/>
          <p:nvPr/>
        </p:nvSpPr>
        <p:spPr>
          <a:xfrm>
            <a:off x="647700" y="2934335"/>
            <a:ext cx="872299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"/>
            </a:pPr>
            <a:r>
              <a:rPr lang="en-US" altLang="zh-CN" sz="2000"/>
              <a:t>code</a:t>
            </a:r>
            <a:r>
              <a:rPr lang="zh-CN" altLang="en-US" sz="2000"/>
              <a:t>：证券代码（支持沪深</a:t>
            </a:r>
            <a:r>
              <a:rPr lang="en-US" altLang="zh-CN" sz="2000"/>
              <a:t>A</a:t>
            </a:r>
            <a:r>
              <a:rPr lang="zh-CN" altLang="en-US" sz="2000"/>
              <a:t>、</a:t>
            </a:r>
            <a:r>
              <a:rPr lang="en-US" altLang="zh-CN" sz="2000"/>
              <a:t>B</a:t>
            </a:r>
            <a:r>
              <a:rPr lang="zh-CN" altLang="en-US" sz="2000"/>
              <a:t>股，支持全部指数，支持</a:t>
            </a:r>
            <a:r>
              <a:rPr lang="en-US" altLang="zh-CN" sz="2000"/>
              <a:t>ETF</a:t>
            </a:r>
            <a:r>
              <a:rPr lang="zh-CN" altLang="en-US" sz="2000"/>
              <a:t>基金）；</a:t>
            </a:r>
            <a:endParaRPr lang="zh-CN" altLang="en-US" sz="2000"/>
          </a:p>
          <a:p>
            <a:pPr marL="342900" indent="-342900">
              <a:buFont typeface="Wingdings" panose="05000000000000000000" charset="0"/>
              <a:buChar char=""/>
            </a:pPr>
            <a:r>
              <a:rPr lang="en-US" altLang="zh-CN" sz="2000"/>
              <a:t>ktype</a:t>
            </a:r>
            <a:r>
              <a:rPr lang="zh-CN" altLang="en-US" sz="2000"/>
              <a:t>：数据类型（默认为</a:t>
            </a:r>
            <a:r>
              <a:rPr lang="en-US" altLang="zh-CN" sz="2000"/>
              <a:t>D</a:t>
            </a:r>
            <a:r>
              <a:rPr lang="zh-CN" altLang="en-US" sz="2000"/>
              <a:t>日线数据，其中</a:t>
            </a:r>
            <a:r>
              <a:rPr lang="en-US" altLang="zh-CN" sz="2000"/>
              <a:t>D:</a:t>
            </a:r>
            <a:r>
              <a:rPr lang="zh-CN" altLang="en-US" sz="2000"/>
              <a:t>日，</a:t>
            </a:r>
            <a:r>
              <a:rPr lang="en-US" altLang="zh-CN" sz="2000"/>
              <a:t>W:</a:t>
            </a:r>
            <a:r>
              <a:rPr lang="zh-CN" altLang="en-US" sz="2000"/>
              <a:t>周，</a:t>
            </a:r>
            <a:r>
              <a:rPr lang="en-US" altLang="zh-CN" sz="2000"/>
              <a:t>M:</a:t>
            </a:r>
            <a:r>
              <a:rPr lang="zh-CN" altLang="en-US" sz="2000"/>
              <a:t>月，</a:t>
            </a:r>
            <a:endParaRPr lang="zh-CN" altLang="en-US" sz="2000"/>
          </a:p>
          <a:p>
            <a:pPr lvl="2" indent="0">
              <a:buFont typeface="Wingdings" panose="05000000000000000000" charset="0"/>
              <a:buNone/>
            </a:pPr>
            <a:r>
              <a:rPr lang="en-US" altLang="zh-CN" sz="2000"/>
              <a:t>5:5</a:t>
            </a:r>
            <a:r>
              <a:rPr lang="zh-CN" altLang="en-US" sz="2000"/>
              <a:t>分钟，</a:t>
            </a:r>
            <a:r>
              <a:rPr lang="en-US" altLang="zh-CN" sz="2000"/>
              <a:t>15:15</a:t>
            </a:r>
            <a:r>
              <a:rPr lang="zh-CN" altLang="en-US" sz="2000"/>
              <a:t>分钟，</a:t>
            </a:r>
            <a:r>
              <a:rPr lang="en-US" altLang="zh-CN" sz="2000"/>
              <a:t>30:30</a:t>
            </a:r>
            <a:r>
              <a:rPr lang="zh-CN" altLang="en-US" sz="2000"/>
              <a:t>分钟，</a:t>
            </a:r>
            <a:r>
              <a:rPr lang="en-US" altLang="zh-CN" sz="2000"/>
              <a:t>60:60</a:t>
            </a:r>
            <a:r>
              <a:rPr lang="zh-CN" altLang="en-US" sz="2000"/>
              <a:t>分钟）</a:t>
            </a:r>
            <a:r>
              <a:rPr lang="en-US" altLang="zh-CN" sz="2000"/>
              <a:t>;</a:t>
            </a:r>
            <a:endParaRPr lang="en-US" altLang="zh-CN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/>
              <a:t>autype</a:t>
            </a:r>
            <a:r>
              <a:rPr lang="zh-CN" altLang="en-US" sz="2000"/>
              <a:t>：复权类型（</a:t>
            </a:r>
            <a:r>
              <a:rPr lang="en-US" altLang="zh-CN" sz="2000"/>
              <a:t>qfq:</a:t>
            </a:r>
            <a:r>
              <a:rPr lang="zh-CN" altLang="en-US" sz="2000"/>
              <a:t>前复权</a:t>
            </a:r>
            <a:r>
              <a:rPr lang="en-US" altLang="zh-CN" sz="2000"/>
              <a:t>,hfq:</a:t>
            </a:r>
            <a:r>
              <a:rPr lang="zh-CN" altLang="en-US" sz="2000"/>
              <a:t>后复权</a:t>
            </a:r>
            <a:r>
              <a:rPr lang="en-US" altLang="zh-CN" sz="2000"/>
              <a:t>,None:</a:t>
            </a:r>
            <a:r>
              <a:rPr lang="zh-CN" altLang="en-US" sz="2000"/>
              <a:t>不复权</a:t>
            </a:r>
            <a:r>
              <a:rPr lang="en-US" altLang="zh-CN" sz="2000"/>
              <a:t>,</a:t>
            </a:r>
            <a:r>
              <a:rPr lang="zh-CN" altLang="en-US" sz="2000"/>
              <a:t>默认为</a:t>
            </a:r>
            <a:r>
              <a:rPr lang="en-US" altLang="zh-CN" sz="2000"/>
              <a:t>qfq</a:t>
            </a:r>
            <a:r>
              <a:rPr lang="zh-CN" altLang="en-US" sz="2000"/>
              <a:t>）</a:t>
            </a:r>
            <a:r>
              <a:rPr lang="en-US" altLang="zh-CN" sz="2000"/>
              <a:t>;</a:t>
            </a:r>
            <a:endParaRPr lang="en-US" altLang="zh-CN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/>
              <a:t>index</a:t>
            </a:r>
            <a:r>
              <a:rPr lang="zh-CN" altLang="en-US" sz="2000"/>
              <a:t>：是否为指数（默认为</a:t>
            </a:r>
            <a:r>
              <a:rPr lang="en-US" altLang="zh-CN" sz="2000"/>
              <a:t>False</a:t>
            </a:r>
            <a:r>
              <a:rPr lang="zh-CN" altLang="en-US" sz="2000"/>
              <a:t>，设定为</a:t>
            </a:r>
            <a:r>
              <a:rPr lang="en-US" altLang="zh-CN" sz="2000"/>
              <a:t>True</a:t>
            </a:r>
            <a:r>
              <a:rPr lang="zh-CN" altLang="en-US" sz="2000"/>
              <a:t>时，认为</a:t>
            </a:r>
            <a:r>
              <a:rPr lang="en-US" altLang="zh-CN" sz="2000"/>
              <a:t>code</a:t>
            </a:r>
            <a:r>
              <a:rPr lang="zh-CN" altLang="en-US" sz="2000"/>
              <a:t>为指数代码）；</a:t>
            </a:r>
            <a:endParaRPr lang="zh-CN" altLang="en-US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/>
              <a:t>start</a:t>
            </a:r>
            <a:r>
              <a:rPr lang="zh-CN" altLang="en-US" sz="2000"/>
              <a:t>：开始日期（</a:t>
            </a:r>
            <a:r>
              <a:rPr lang="en-US" altLang="zh-CN" sz="2000"/>
              <a:t>format</a:t>
            </a:r>
            <a:r>
              <a:rPr lang="zh-CN" altLang="en-US" sz="2000"/>
              <a:t>：</a:t>
            </a:r>
            <a:r>
              <a:rPr lang="en-US" altLang="zh-CN" sz="2000"/>
              <a:t>yyyy-mm-dd </a:t>
            </a:r>
            <a:r>
              <a:rPr lang="zh-CN" altLang="en-US" sz="2000"/>
              <a:t>为空时取当前日期）</a:t>
            </a:r>
            <a:endParaRPr lang="zh-CN" altLang="en-US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/>
              <a:t>end</a:t>
            </a:r>
            <a:r>
              <a:rPr lang="zh-CN" altLang="en-US" sz="2000"/>
              <a:t>：结束日期（</a:t>
            </a:r>
            <a:r>
              <a:rPr lang="en-US" altLang="zh-CN" sz="2000"/>
              <a:t>format</a:t>
            </a:r>
            <a:r>
              <a:rPr lang="zh-CN" altLang="en-US" sz="2000"/>
              <a:t>：</a:t>
            </a:r>
            <a:r>
              <a:rPr lang="en-US" altLang="zh-CN" sz="2000"/>
              <a:t>yyyy-mm-dd</a:t>
            </a:r>
            <a:r>
              <a:rPr lang="zh-CN" altLang="en-US" sz="2000"/>
              <a:t>）</a:t>
            </a:r>
            <a:endParaRPr lang="zh-CN" altLang="en-US" sz="2000"/>
          </a:p>
          <a:p>
            <a:pPr lvl="0" indent="0">
              <a:buFont typeface="Wingdings" panose="05000000000000000000" charset="0"/>
              <a:buNone/>
            </a:pPr>
            <a:r>
              <a:rPr lang="en-US" altLang="zh-CN" sz="2000" i="1">
                <a:solidFill>
                  <a:srgbClr val="FF0000"/>
                </a:solidFill>
                <a:sym typeface="+mn-ea"/>
              </a:rPr>
              <a:t>e.g.  ts.get_k_data('000001',ktype='D',autype='qfq',index=True,\</a:t>
            </a:r>
            <a:endParaRPr lang="en-US" altLang="zh-CN" sz="2000" i="1">
              <a:solidFill>
                <a:srgbClr val="FF0000"/>
              </a:solidFill>
              <a:sym typeface="+mn-ea"/>
            </a:endParaRPr>
          </a:p>
          <a:p>
            <a:pPr lvl="0" indent="0">
              <a:buFont typeface="Wingdings" panose="05000000000000000000" charset="0"/>
              <a:buNone/>
            </a:pPr>
            <a:r>
              <a:rPr lang="en-US" altLang="zh-CN" sz="2000" i="1">
                <a:solidFill>
                  <a:srgbClr val="FF0000"/>
                </a:solidFill>
                <a:sym typeface="+mn-ea"/>
              </a:rPr>
              <a:t>start='2017-01-01',end='2017-12-15')</a:t>
            </a:r>
            <a:endParaRPr lang="en-US" altLang="zh-CN" sz="2000" b="1" i="1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0 </a:t>
            </a:r>
            <a:r>
              <a:rPr lang="zh-CN" altLang="en-US" dirty="0" smtClean="0"/>
              <a:t>算法解析</a:t>
            </a:r>
            <a:endParaRPr lang="zh-CN" altLang="en-US" dirty="0" smtClean="0"/>
          </a:p>
        </p:txBody>
      </p:sp>
      <p:grpSp>
        <p:nvGrpSpPr>
          <p:cNvPr id="19" name="组合 18"/>
          <p:cNvGrpSpPr/>
          <p:nvPr/>
        </p:nvGrpSpPr>
        <p:grpSpPr>
          <a:xfrm>
            <a:off x="3760470" y="1395095"/>
            <a:ext cx="5052695" cy="1869440"/>
            <a:chOff x="5902" y="2758"/>
            <a:chExt cx="7957" cy="2944"/>
          </a:xfrm>
        </p:grpSpPr>
        <p:sp>
          <p:nvSpPr>
            <p:cNvPr id="92" name="object 2"/>
            <p:cNvSpPr/>
            <p:nvPr/>
          </p:nvSpPr>
          <p:spPr>
            <a:xfrm>
              <a:off x="5902" y="2758"/>
              <a:ext cx="3950" cy="2945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grpSp>
          <p:nvGrpSpPr>
            <p:cNvPr id="5" name="组合 4"/>
            <p:cNvGrpSpPr/>
            <p:nvPr/>
          </p:nvGrpSpPr>
          <p:grpSpPr>
            <a:xfrm>
              <a:off x="10129" y="2922"/>
              <a:ext cx="3730" cy="2781"/>
              <a:chOff x="2663" y="1782"/>
              <a:chExt cx="8910" cy="6644"/>
            </a:xfrm>
          </p:grpSpPr>
          <p:sp>
            <p:nvSpPr>
              <p:cNvPr id="15" name="object 2"/>
              <p:cNvSpPr/>
              <p:nvPr/>
            </p:nvSpPr>
            <p:spPr>
              <a:xfrm>
                <a:off x="2663" y="1782"/>
                <a:ext cx="8910" cy="6645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p/>
            </p:txBody>
          </p:sp>
          <p:sp>
            <p:nvSpPr>
              <p:cNvPr id="16" name="object 3"/>
              <p:cNvSpPr/>
              <p:nvPr/>
            </p:nvSpPr>
            <p:spPr>
              <a:xfrm>
                <a:off x="7784" y="3310"/>
                <a:ext cx="314" cy="314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p/>
            </p:txBody>
          </p:sp>
          <p:sp>
            <p:nvSpPr>
              <p:cNvPr id="17" name="object 4"/>
              <p:cNvSpPr/>
              <p:nvPr/>
            </p:nvSpPr>
            <p:spPr>
              <a:xfrm>
                <a:off x="5229" y="6356"/>
                <a:ext cx="314" cy="314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p/>
            </p:txBody>
          </p:sp>
          <p:sp>
            <p:nvSpPr>
              <p:cNvPr id="18" name="object 5"/>
              <p:cNvSpPr/>
              <p:nvPr/>
            </p:nvSpPr>
            <p:spPr>
              <a:xfrm>
                <a:off x="4800" y="3206"/>
                <a:ext cx="848" cy="902"/>
              </a:xfrm>
              <a:custGeom>
                <a:avLst/>
                <a:gdLst/>
                <a:ahLst/>
                <a:cxnLst/>
                <a:rect l="l" t="t" r="r" b="b"/>
                <a:pathLst>
                  <a:path w="538479" h="572769">
                    <a:moveTo>
                      <a:pt x="0" y="0"/>
                    </a:moveTo>
                    <a:lnTo>
                      <a:pt x="537904" y="0"/>
                    </a:lnTo>
                    <a:lnTo>
                      <a:pt x="537904" y="572422"/>
                    </a:lnTo>
                    <a:lnTo>
                      <a:pt x="0" y="572422"/>
                    </a:lnTo>
                    <a:lnTo>
                      <a:pt x="0" y="0"/>
                    </a:lnTo>
                    <a:close/>
                  </a:path>
                </a:pathLst>
              </a:custGeom>
              <a:ln w="25399">
                <a:solidFill>
                  <a:srgbClr val="FFFFFF"/>
                </a:solidFill>
              </a:ln>
            </p:spPr>
            <p:txBody>
              <a:bodyPr wrap="square" lIns="0" tIns="0" rIns="0" bIns="0" rtlCol="0"/>
              <a:p/>
            </p:txBody>
          </p:sp>
        </p:grp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510" y="1253490"/>
            <a:ext cx="2244725" cy="2005330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107950" y="3336290"/>
            <a:ext cx="3479800" cy="2828290"/>
            <a:chOff x="226" y="2831"/>
            <a:chExt cx="7080" cy="5908"/>
          </a:xfrm>
        </p:grpSpPr>
        <p:sp>
          <p:nvSpPr>
            <p:cNvPr id="22" name="object 2"/>
            <p:cNvSpPr/>
            <p:nvPr/>
          </p:nvSpPr>
          <p:spPr>
            <a:xfrm>
              <a:off x="4111" y="3309"/>
              <a:ext cx="186" cy="18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3" name="object 4"/>
            <p:cNvSpPr/>
            <p:nvPr/>
          </p:nvSpPr>
          <p:spPr>
            <a:xfrm>
              <a:off x="4807" y="5155"/>
              <a:ext cx="272" cy="27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4" name="object 5"/>
            <p:cNvSpPr/>
            <p:nvPr/>
          </p:nvSpPr>
          <p:spPr>
            <a:xfrm>
              <a:off x="5818" y="3997"/>
              <a:ext cx="272" cy="27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5" name="object 6"/>
            <p:cNvSpPr/>
            <p:nvPr/>
          </p:nvSpPr>
          <p:spPr>
            <a:xfrm>
              <a:off x="5706" y="4876"/>
              <a:ext cx="272" cy="27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6" name="object 9"/>
            <p:cNvSpPr/>
            <p:nvPr/>
          </p:nvSpPr>
          <p:spPr>
            <a:xfrm>
              <a:off x="4372" y="3010"/>
              <a:ext cx="189" cy="25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7" name="object 23"/>
            <p:cNvSpPr/>
            <p:nvPr/>
          </p:nvSpPr>
          <p:spPr>
            <a:xfrm>
              <a:off x="226" y="2831"/>
              <a:ext cx="7081" cy="5908"/>
            </a:xfrm>
            <a:custGeom>
              <a:avLst/>
              <a:gdLst/>
              <a:ahLst/>
              <a:cxnLst/>
              <a:rect l="l" t="t" r="r" b="b"/>
              <a:pathLst>
                <a:path w="4496435" h="3751579">
                  <a:moveTo>
                    <a:pt x="0" y="3751465"/>
                  </a:moveTo>
                  <a:lnTo>
                    <a:pt x="4495803" y="3751465"/>
                  </a:lnTo>
                  <a:lnTo>
                    <a:pt x="4495803" y="0"/>
                  </a:lnTo>
                  <a:lnTo>
                    <a:pt x="0" y="0"/>
                  </a:lnTo>
                  <a:lnTo>
                    <a:pt x="0" y="37514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p/>
          </p:txBody>
        </p:sp>
        <p:sp>
          <p:nvSpPr>
            <p:cNvPr id="28" name="object 24"/>
            <p:cNvSpPr/>
            <p:nvPr/>
          </p:nvSpPr>
          <p:spPr>
            <a:xfrm>
              <a:off x="2169" y="7274"/>
              <a:ext cx="398" cy="26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9" name="object 25"/>
            <p:cNvSpPr/>
            <p:nvPr/>
          </p:nvSpPr>
          <p:spPr>
            <a:xfrm>
              <a:off x="5571" y="7211"/>
              <a:ext cx="408" cy="26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0" name="object 26"/>
            <p:cNvSpPr/>
            <p:nvPr/>
          </p:nvSpPr>
          <p:spPr>
            <a:xfrm>
              <a:off x="672" y="4381"/>
              <a:ext cx="412" cy="26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1" name="object 27"/>
            <p:cNvSpPr/>
            <p:nvPr/>
          </p:nvSpPr>
          <p:spPr>
            <a:xfrm>
              <a:off x="567" y="3372"/>
              <a:ext cx="6577" cy="480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2" name="object 29"/>
            <p:cNvSpPr/>
            <p:nvPr/>
          </p:nvSpPr>
          <p:spPr>
            <a:xfrm>
              <a:off x="5453" y="7252"/>
              <a:ext cx="328" cy="22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3" name="object 30"/>
            <p:cNvSpPr/>
            <p:nvPr/>
          </p:nvSpPr>
          <p:spPr>
            <a:xfrm>
              <a:off x="2239" y="7342"/>
              <a:ext cx="360" cy="23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4" name="object 31"/>
            <p:cNvSpPr/>
            <p:nvPr/>
          </p:nvSpPr>
          <p:spPr>
            <a:xfrm>
              <a:off x="826" y="5454"/>
              <a:ext cx="363" cy="24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cxnSp>
          <p:nvCxnSpPr>
            <p:cNvPr id="45" name="直接箭头连接符 44"/>
            <p:cNvCxnSpPr/>
            <p:nvPr/>
          </p:nvCxnSpPr>
          <p:spPr>
            <a:xfrm>
              <a:off x="3892" y="5036"/>
              <a:ext cx="1267" cy="1157"/>
            </a:xfrm>
            <a:prstGeom prst="straightConnector1">
              <a:avLst/>
            </a:prstGeom>
            <a:noFill/>
            <a:ln w="444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6" name="直接箭头连接符 45"/>
            <p:cNvCxnSpPr/>
            <p:nvPr/>
          </p:nvCxnSpPr>
          <p:spPr>
            <a:xfrm flipH="1">
              <a:off x="2891" y="5059"/>
              <a:ext cx="1021" cy="1021"/>
            </a:xfrm>
            <a:prstGeom prst="straightConnector1">
              <a:avLst/>
            </a:prstGeom>
            <a:noFill/>
            <a:ln w="444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graphicFrame>
          <p:nvGraphicFramePr>
            <p:cNvPr id="47" name="对象 -2147482623"/>
            <p:cNvGraphicFramePr>
              <a:graphicFrameLocks noChangeAspect="1"/>
            </p:cNvGraphicFramePr>
            <p:nvPr/>
          </p:nvGraphicFramePr>
          <p:xfrm>
            <a:off x="4529" y="4812"/>
            <a:ext cx="837" cy="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" name="" r:id="rId16" imgW="165100" imgH="215900" progId="Equation.KSEE3">
                    <p:embed/>
                  </p:oleObj>
                </mc:Choice>
                <mc:Fallback>
                  <p:oleObj name="" r:id="rId16" imgW="165100" imgH="2159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4529" y="4812"/>
                          <a:ext cx="837" cy="93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" name="对象 -2147482623"/>
            <p:cNvGraphicFramePr>
              <a:graphicFrameLocks noChangeAspect="1"/>
            </p:cNvGraphicFramePr>
            <p:nvPr/>
          </p:nvGraphicFramePr>
          <p:xfrm>
            <a:off x="2680" y="4885"/>
            <a:ext cx="773" cy="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" name="" r:id="rId18" imgW="152400" imgH="215900" progId="Equation.KSEE3">
                    <p:embed/>
                  </p:oleObj>
                </mc:Choice>
                <mc:Fallback>
                  <p:oleObj name="" r:id="rId18" imgW="152400" imgH="2159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2680" y="4885"/>
                          <a:ext cx="773" cy="93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5" name="文本框 34"/>
          <p:cNvSpPr txBox="1"/>
          <p:nvPr/>
        </p:nvSpPr>
        <p:spPr>
          <a:xfrm>
            <a:off x="402590" y="885190"/>
            <a:ext cx="957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 KNN</a:t>
            </a:r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3760470" y="885190"/>
            <a:ext cx="130238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 Kmeans</a:t>
            </a:r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420370" y="3336290"/>
            <a:ext cx="89344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 PCA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3362960" y="3175635"/>
            <a:ext cx="2183765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 NN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神经网络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31895" y="3801745"/>
            <a:ext cx="4683760" cy="2691130"/>
          </a:xfrm>
          <a:prstGeom prst="rect">
            <a:avLst/>
          </a:prstGeom>
        </p:spPr>
      </p:pic>
      <p:sp>
        <p:nvSpPr>
          <p:cNvPr id="56" name="文本框 55"/>
          <p:cNvSpPr txBox="1"/>
          <p:nvPr/>
        </p:nvSpPr>
        <p:spPr>
          <a:xfrm>
            <a:off x="3297555" y="4557395"/>
            <a:ext cx="133477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solidFill>
                  <a:srgbClr val="FF0000"/>
                </a:solidFill>
              </a:rPr>
              <a:t>面积</a:t>
            </a:r>
            <a:endParaRPr lang="zh-CN" altLang="en-US" sz="1200" b="1">
              <a:solidFill>
                <a:srgbClr val="FF0000"/>
              </a:solidFill>
            </a:endParaRPr>
          </a:p>
          <a:p>
            <a:r>
              <a:rPr lang="zh-CN" altLang="en-US" sz="1200" b="1">
                <a:solidFill>
                  <a:srgbClr val="FF0000"/>
                </a:solidFill>
              </a:rPr>
              <a:t>卧室数目</a:t>
            </a:r>
            <a:endParaRPr lang="zh-CN" altLang="en-US" sz="1200" b="1">
              <a:solidFill>
                <a:srgbClr val="FF0000"/>
              </a:solidFill>
            </a:endParaRPr>
          </a:p>
          <a:p>
            <a:r>
              <a:rPr lang="zh-CN" altLang="en-US" sz="1200" b="1">
                <a:solidFill>
                  <a:srgbClr val="FF0000"/>
                </a:solidFill>
              </a:rPr>
              <a:t>楼层</a:t>
            </a:r>
            <a:endParaRPr lang="zh-CN" altLang="en-US" sz="1200" b="1">
              <a:solidFill>
                <a:srgbClr val="FF0000"/>
              </a:solidFill>
            </a:endParaRPr>
          </a:p>
          <a:p>
            <a:r>
              <a:rPr lang="zh-CN" altLang="en-US" sz="1200" b="1">
                <a:solidFill>
                  <a:srgbClr val="FF0000"/>
                </a:solidFill>
              </a:rPr>
              <a:t>房龄</a:t>
            </a:r>
            <a:endParaRPr lang="zh-CN" altLang="en-US" sz="1200" b="1">
              <a:solidFill>
                <a:srgbClr val="FF0000"/>
              </a:solidFill>
            </a:endParaRPr>
          </a:p>
          <a:p>
            <a:r>
              <a:rPr lang="zh-CN" altLang="en-US" sz="1200" b="1">
                <a:solidFill>
                  <a:srgbClr val="FF0000"/>
                </a:solidFill>
              </a:rPr>
              <a:t>房价</a:t>
            </a:r>
            <a:endParaRPr lang="zh-CN" altLang="en-US" sz="1200" b="1">
              <a:solidFill>
                <a:srgbClr val="FF0000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301355" y="4687570"/>
            <a:ext cx="7950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solidFill>
                  <a:srgbClr val="FF0000"/>
                </a:solidFill>
              </a:rPr>
              <a:t>平房 </a:t>
            </a:r>
            <a:r>
              <a:rPr lang="en-US" altLang="zh-CN" sz="1200" b="1">
                <a:solidFill>
                  <a:srgbClr val="FF0000"/>
                </a:solidFill>
              </a:rPr>
              <a:t>0 1 </a:t>
            </a:r>
            <a:endParaRPr lang="en-US" altLang="zh-CN" sz="1200" b="1">
              <a:solidFill>
                <a:srgbClr val="FF0000"/>
              </a:solidFill>
            </a:endParaRPr>
          </a:p>
          <a:p>
            <a:r>
              <a:rPr lang="zh-CN" altLang="en-US" sz="1200" b="1">
                <a:solidFill>
                  <a:srgbClr val="FF0000"/>
                </a:solidFill>
              </a:rPr>
              <a:t>多层 </a:t>
            </a:r>
            <a:r>
              <a:rPr lang="en-US" altLang="zh-CN" sz="1200" b="1">
                <a:solidFill>
                  <a:srgbClr val="FF0000"/>
                </a:solidFill>
              </a:rPr>
              <a:t>1 0</a:t>
            </a:r>
            <a:endParaRPr lang="en-US" altLang="zh-CN" sz="1200" b="1">
              <a:solidFill>
                <a:srgbClr val="FF0000"/>
              </a:solidFill>
            </a:endParaRPr>
          </a:p>
          <a:p>
            <a:r>
              <a:rPr lang="zh-CN" altLang="en-US" sz="1200" b="1">
                <a:solidFill>
                  <a:srgbClr val="FF0000"/>
                </a:solidFill>
              </a:rPr>
              <a:t>高层 </a:t>
            </a:r>
            <a:r>
              <a:rPr lang="en-US" altLang="zh-CN" sz="1200" b="1">
                <a:solidFill>
                  <a:srgbClr val="FF0000"/>
                </a:solidFill>
              </a:rPr>
              <a:t>0 0</a:t>
            </a:r>
            <a:endParaRPr lang="en-US" altLang="zh-CN" sz="1200" b="1">
              <a:solidFill>
                <a:srgbClr val="FF0000"/>
              </a:solidFill>
            </a:endParaRPr>
          </a:p>
          <a:p>
            <a:r>
              <a:rPr lang="zh-CN" altLang="en-US" sz="1200" b="1">
                <a:solidFill>
                  <a:srgbClr val="FF0000"/>
                </a:solidFill>
              </a:rPr>
              <a:t>别墅 </a:t>
            </a:r>
            <a:r>
              <a:rPr lang="en-US" altLang="zh-CN" sz="1200" b="1">
                <a:solidFill>
                  <a:srgbClr val="FF0000"/>
                </a:solidFill>
              </a:rPr>
              <a:t>0 1</a:t>
            </a:r>
            <a:endParaRPr lang="en-US" altLang="zh-CN" sz="1200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  </a:t>
            </a:r>
            <a:r>
              <a:rPr lang="zh-CN" altLang="en-US" dirty="0" smtClean="0"/>
              <a:t>数据获取</a:t>
            </a:r>
            <a:r>
              <a:rPr lang="en-US" altLang="zh-CN" dirty="0" smtClean="0"/>
              <a:t>tushare</a:t>
            </a:r>
            <a:endParaRPr lang="en-US" altLang="zh-CN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97790" y="949960"/>
            <a:ext cx="92017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1"/>
            <a:r>
              <a:rPr lang="en-US" altLang="zh-CN" sz="2800" b="1"/>
              <a:t>Re=ts.get_k_data(code,ktype,autype,index,start,end)</a:t>
            </a:r>
            <a:endParaRPr lang="en-US" altLang="zh-CN" sz="2000" b="1"/>
          </a:p>
        </p:txBody>
      </p:sp>
      <p:sp>
        <p:nvSpPr>
          <p:cNvPr id="9" name="文本框 8"/>
          <p:cNvSpPr txBox="1"/>
          <p:nvPr/>
        </p:nvSpPr>
        <p:spPr>
          <a:xfrm>
            <a:off x="145415" y="3580130"/>
            <a:ext cx="872299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2000" b="1"/>
              <a:t>Re</a:t>
            </a:r>
            <a:r>
              <a:rPr lang="zh-CN" altLang="en-US" sz="2000" b="1"/>
              <a:t>属性：</a:t>
            </a:r>
            <a:endParaRPr lang="zh-CN" altLang="en-US" sz="2000" b="1"/>
          </a:p>
          <a:p>
            <a:pPr marL="342900" indent="-342900">
              <a:buFont typeface="Wingdings" panose="05000000000000000000" charset="0"/>
              <a:buChar char=""/>
            </a:pPr>
            <a:r>
              <a:rPr lang="en-US" altLang="zh-CN" sz="2000"/>
              <a:t>date</a:t>
            </a:r>
            <a:r>
              <a:rPr lang="zh-CN" altLang="en-US" sz="2000"/>
              <a:t>：交易日期（</a:t>
            </a:r>
            <a:r>
              <a:rPr lang="en-US" altLang="zh-CN" sz="2000"/>
              <a:t>index</a:t>
            </a:r>
            <a:r>
              <a:rPr lang="zh-CN" altLang="en-US" sz="2000"/>
              <a:t>）；</a:t>
            </a:r>
            <a:endParaRPr lang="zh-CN" altLang="en-US" sz="2000"/>
          </a:p>
          <a:p>
            <a:pPr marL="342900" indent="-342900">
              <a:buFont typeface="Wingdings" panose="05000000000000000000" charset="0"/>
              <a:buChar char=""/>
            </a:pPr>
            <a:r>
              <a:rPr lang="en-US" altLang="zh-CN" sz="2000"/>
              <a:t>open</a:t>
            </a:r>
            <a:r>
              <a:rPr lang="zh-CN" altLang="en-US" sz="2000"/>
              <a:t>：开盘价；</a:t>
            </a:r>
            <a:endParaRPr lang="en-US" altLang="zh-CN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/>
              <a:t>close</a:t>
            </a:r>
            <a:r>
              <a:rPr lang="zh-CN" altLang="en-US" sz="2000"/>
              <a:t>：收盘价；</a:t>
            </a:r>
            <a:endParaRPr lang="zh-CN" altLang="en-US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>
                <a:sym typeface="+mn-ea"/>
              </a:rPr>
              <a:t>high</a:t>
            </a:r>
            <a:r>
              <a:rPr lang="zh-CN" altLang="en-US" sz="2000">
                <a:sym typeface="+mn-ea"/>
              </a:rPr>
              <a:t>：最高价</a:t>
            </a:r>
            <a:r>
              <a:rPr lang="en-US" altLang="zh-CN" sz="2000">
                <a:sym typeface="+mn-ea"/>
              </a:rPr>
              <a:t>;</a:t>
            </a:r>
            <a:endParaRPr lang="zh-CN" altLang="en-US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/>
              <a:t>low</a:t>
            </a:r>
            <a:r>
              <a:rPr lang="zh-CN" altLang="en-US" sz="2000"/>
              <a:t>：最低价；</a:t>
            </a:r>
            <a:endParaRPr lang="zh-CN" altLang="en-US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/>
              <a:t>volume</a:t>
            </a:r>
            <a:r>
              <a:rPr lang="zh-CN" altLang="en-US" sz="2000"/>
              <a:t>：成交量；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340" y="1758950"/>
            <a:ext cx="5009515" cy="17240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100" y="1543685"/>
            <a:ext cx="1773555" cy="506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5885" y="3959860"/>
            <a:ext cx="3561715" cy="28759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  </a:t>
            </a:r>
            <a:r>
              <a:rPr lang="zh-CN" altLang="en-US" dirty="0" smtClean="0"/>
              <a:t>数据获取</a:t>
            </a:r>
            <a:r>
              <a:rPr lang="en-US" altLang="zh-CN" dirty="0" smtClean="0"/>
              <a:t>tushare</a:t>
            </a:r>
            <a:endParaRPr lang="en-US" altLang="zh-CN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444500" y="1012825"/>
            <a:ext cx="7943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代码测试：上证综指、平安银行、浦发银行数据获取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60" y="1381125"/>
            <a:ext cx="3637915" cy="27400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230" y="1381125"/>
            <a:ext cx="3388360" cy="2740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  </a:t>
            </a:r>
            <a:r>
              <a:rPr lang="zh-CN" altLang="en-US" dirty="0" smtClean="0"/>
              <a:t>数据获取</a:t>
            </a:r>
            <a:r>
              <a:rPr lang="en-US" altLang="zh-CN" dirty="0" smtClean="0"/>
              <a:t>tushare</a:t>
            </a:r>
            <a:endParaRPr lang="en-US" altLang="zh-CN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264795" y="914400"/>
            <a:ext cx="6567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/>
              <a:t>Re=</a:t>
            </a:r>
            <a:r>
              <a:rPr lang="zh-CN" altLang="en-US" sz="2800"/>
              <a:t>ts.get_realtime_quotes(</a:t>
            </a:r>
            <a:r>
              <a:rPr lang="en-US" altLang="zh-CN" sz="2800"/>
              <a:t>code</a:t>
            </a:r>
            <a:r>
              <a:rPr lang="zh-CN" altLang="en-US" sz="2800"/>
              <a:t>)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319405" y="1450340"/>
            <a:ext cx="793559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symbols：6位数字股票代码，或者指数代码（sh=上证指数 sz=深圳成指 hs300=沪深300指数 sz50=上证50 zxb=中小板 cyb=创业板）</a:t>
            </a:r>
            <a:r>
              <a:rPr lang="en-US" altLang="zh-CN" sz="2000"/>
              <a:t>;</a:t>
            </a:r>
            <a:endParaRPr lang="en-US" altLang="zh-CN" sz="2000"/>
          </a:p>
          <a:p>
            <a:r>
              <a:rPr lang="en-US" altLang="zh-CN" sz="2000" i="1">
                <a:solidFill>
                  <a:srgbClr val="FF0000"/>
                </a:solidFill>
              </a:rPr>
              <a:t>e.g.  ts.get_realtime_quotes('sh'), ts.get_realtime_quotes('600519')</a:t>
            </a:r>
            <a:endParaRPr lang="en-US" altLang="zh-CN" sz="2000" i="1">
              <a:solidFill>
                <a:srgbClr val="FF0000"/>
              </a:solidFill>
            </a:endParaRPr>
          </a:p>
          <a:p>
            <a:endParaRPr lang="en-US" altLang="zh-CN" sz="2000">
              <a:solidFill>
                <a:schemeClr val="tx1"/>
              </a:solidFill>
            </a:endParaRPr>
          </a:p>
          <a:p>
            <a:r>
              <a:rPr lang="en-US" altLang="zh-CN" sz="2000">
                <a:solidFill>
                  <a:schemeClr val="tx1"/>
                </a:solidFill>
              </a:rPr>
              <a:t>Re</a:t>
            </a:r>
            <a:r>
              <a:rPr lang="zh-CN" altLang="en-US" sz="2000">
                <a:solidFill>
                  <a:schemeClr val="tx1"/>
                </a:solidFill>
              </a:rPr>
              <a:t>属性</a:t>
            </a:r>
            <a:r>
              <a:rPr lang="en-US" altLang="zh-CN" sz="2000">
                <a:solidFill>
                  <a:schemeClr val="tx1"/>
                </a:solidFill>
              </a:rPr>
              <a:t>:</a:t>
            </a:r>
            <a:endParaRPr lang="en-US" altLang="zh-CN" sz="2000">
              <a:solidFill>
                <a:schemeClr val="tx1"/>
              </a:solidFill>
            </a:endParaRPr>
          </a:p>
          <a:p>
            <a:endParaRPr lang="en-US" altLang="zh-CN" sz="200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4005" y="2705100"/>
            <a:ext cx="3123565" cy="41332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835" y="4105275"/>
            <a:ext cx="4199890" cy="27330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902835" y="3645535"/>
            <a:ext cx="2328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Re['price']:</a:t>
            </a:r>
            <a:r>
              <a:rPr lang="zh-CN" altLang="en-US"/>
              <a:t>实时价格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380" y="2454275"/>
            <a:ext cx="1618615" cy="15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  </a:t>
            </a:r>
            <a:r>
              <a:rPr lang="zh-CN" altLang="en-US" dirty="0" smtClean="0"/>
              <a:t>数据获取</a:t>
            </a:r>
            <a:r>
              <a:rPr lang="en-US" altLang="zh-CN" dirty="0" smtClean="0"/>
              <a:t>tushare</a:t>
            </a:r>
            <a:endParaRPr lang="en-US" altLang="zh-CN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189230" y="993775"/>
            <a:ext cx="668655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2000" b="1"/>
              <a:t>写</a:t>
            </a:r>
            <a:r>
              <a:rPr lang="en-US" altLang="zh-CN" sz="2000" b="1"/>
              <a:t>python</a:t>
            </a:r>
            <a:r>
              <a:rPr lang="zh-CN" altLang="en-US" sz="2000" b="1"/>
              <a:t>程序实现自动盯盘 </a:t>
            </a:r>
            <a:endParaRPr lang="zh-CN" altLang="en-US" sz="2000" b="1"/>
          </a:p>
        </p:txBody>
      </p:sp>
      <p:sp>
        <p:nvSpPr>
          <p:cNvPr id="4" name="文本框 3"/>
          <p:cNvSpPr txBox="1"/>
          <p:nvPr/>
        </p:nvSpPr>
        <p:spPr>
          <a:xfrm>
            <a:off x="139065" y="1656080"/>
            <a:ext cx="697484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-----------------------------------------------------------------------------------</a:t>
            </a:r>
            <a:endParaRPr lang="en-US" altLang="zh-CN"/>
          </a:p>
          <a:p>
            <a:r>
              <a:rPr lang="en-US" altLang="zh-CN"/>
              <a:t>while </a:t>
            </a:r>
            <a:r>
              <a:rPr lang="zh-CN" altLang="en-US"/>
              <a:t>循环</a:t>
            </a:r>
            <a:endParaRPr lang="zh-CN" altLang="en-US"/>
          </a:p>
          <a:p>
            <a:r>
              <a:rPr lang="zh-CN" altLang="en-US"/>
              <a:t>模拟推送函数；</a:t>
            </a:r>
            <a:endParaRPr lang="zh-CN" altLang="en-US"/>
          </a:p>
          <a:p>
            <a:r>
              <a:rPr lang="zh-CN" altLang="en-US"/>
              <a:t>推送函数：针对设定的投资标的，当价格变化的时候，数据自动推送到本地计算机，并进行相应的运算，以确定是否触发特定条件，</a:t>
            </a:r>
            <a:endParaRPr lang="zh-CN" altLang="en-US"/>
          </a:p>
          <a:p>
            <a:r>
              <a:rPr lang="en-US" altLang="zh-CN"/>
              <a:t>e.g. </a:t>
            </a:r>
            <a:r>
              <a:rPr lang="zh-CN" altLang="en-US"/>
              <a:t>价格监控，自动化交易等；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2.2  </a:t>
            </a:r>
            <a:r>
              <a:rPr lang="zh-CN" altLang="en-US">
                <a:sym typeface="+mn-ea"/>
              </a:rPr>
              <a:t>数据</a:t>
            </a:r>
            <a:r>
              <a:rPr lang="en-US" altLang="zh-CN">
                <a:sym typeface="+mn-ea"/>
              </a:rPr>
              <a:t>K</a:t>
            </a:r>
            <a:r>
              <a:rPr lang="zh-CN" altLang="en-US">
                <a:sym typeface="+mn-ea"/>
              </a:rPr>
              <a:t>线可视化</a:t>
            </a:r>
            <a:r>
              <a:rPr lang="en-US" altLang="zh-CN">
                <a:sym typeface="+mn-ea"/>
              </a:rPr>
              <a:t>: matplotlib.finance</a:t>
            </a:r>
            <a:endParaRPr lang="en-US" altLang="zh-CN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183515" y="894715"/>
            <a:ext cx="722630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/>
              <a:t>import matplotlib.finance as mpf</a:t>
            </a:r>
            <a:endParaRPr lang="zh-CN" altLang="en-US" sz="2800"/>
          </a:p>
          <a:p>
            <a:r>
              <a:rPr lang="zh-CN" altLang="en-US" sz="2800"/>
              <a:t>from matplotlib.pylab import date2num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183515" y="2063115"/>
            <a:ext cx="8777605" cy="3169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/>
              <a:t>mpf.</a:t>
            </a:r>
            <a:r>
              <a:rPr lang="zh-CN" altLang="en-US" sz="2000" b="1"/>
              <a:t>candlestick_ohlc(ax, quotes, width, colorup, colordown, alpha)</a:t>
            </a:r>
            <a:endParaRPr lang="zh-CN" altLang="en-US" sz="2000" b="1"/>
          </a:p>
          <a:p>
            <a:endParaRPr lang="zh-CN" altLang="en-US" sz="2000" b="1"/>
          </a:p>
          <a:p>
            <a:pPr marL="914400" lvl="1" indent="-457200">
              <a:buFont typeface="Wingdings" panose="05000000000000000000" charset="0"/>
              <a:buChar char=""/>
            </a:pPr>
            <a:r>
              <a:rPr lang="en-US" altLang="zh-CN" sz="2000"/>
              <a:t>ax</a:t>
            </a:r>
            <a:r>
              <a:rPr lang="zh-CN" altLang="en-US" sz="2000"/>
              <a:t>：选定的要画</a:t>
            </a:r>
            <a:r>
              <a:rPr lang="en-US" altLang="zh-CN" sz="2000"/>
              <a:t>K</a:t>
            </a:r>
            <a:r>
              <a:rPr lang="zh-CN" altLang="en-US" sz="2000"/>
              <a:t>线的坐标轴；</a:t>
            </a:r>
            <a:r>
              <a:rPr lang="en-US" altLang="zh-CN" sz="2000"/>
              <a:t>ax=plt.subplot()</a:t>
            </a:r>
            <a:r>
              <a:rPr lang="zh-CN" altLang="en-US" sz="2000"/>
              <a:t>获取；</a:t>
            </a:r>
            <a:endParaRPr lang="zh-CN" altLang="en-US" sz="2000"/>
          </a:p>
          <a:p>
            <a:pPr marL="914400" lvl="1" indent="-457200">
              <a:buFont typeface="Wingdings" panose="05000000000000000000" charset="0"/>
              <a:buChar char=""/>
            </a:pPr>
            <a:r>
              <a:rPr lang="en-US" altLang="zh-CN" sz="2000"/>
              <a:t>quotes</a:t>
            </a:r>
            <a:r>
              <a:rPr lang="zh-CN" altLang="en-US" sz="2000"/>
              <a:t>：需要传入的数据，每行（一根</a:t>
            </a:r>
            <a:r>
              <a:rPr lang="en-US" altLang="zh-CN" sz="2000"/>
              <a:t>K</a:t>
            </a:r>
            <a:r>
              <a:rPr lang="zh-CN" altLang="en-US" sz="2000"/>
              <a:t>线）为：（时间，开盘价，最高价，最低价，收盘价），其中时间为浮点数日期类型，由</a:t>
            </a:r>
            <a:r>
              <a:rPr lang="en-US" altLang="zh-CN" sz="2000"/>
              <a:t>date2num</a:t>
            </a:r>
            <a:r>
              <a:rPr lang="zh-CN" altLang="en-US" sz="2000"/>
              <a:t>获取；</a:t>
            </a:r>
            <a:endParaRPr lang="zh-CN" altLang="en-US" sz="2000"/>
          </a:p>
          <a:p>
            <a:pPr marL="914400" lvl="1" indent="-457200">
              <a:buFont typeface="Wingdings" panose="05000000000000000000" charset="0"/>
              <a:buChar char=""/>
            </a:pPr>
            <a:r>
              <a:rPr lang="en-US" altLang="zh-CN" sz="2000"/>
              <a:t>width</a:t>
            </a:r>
            <a:r>
              <a:rPr lang="zh-CN" altLang="en-US" sz="2000"/>
              <a:t>：</a:t>
            </a:r>
            <a:r>
              <a:rPr lang="en-US" altLang="zh-CN" sz="2000"/>
              <a:t>K</a:t>
            </a:r>
            <a:r>
              <a:rPr lang="zh-CN" altLang="en-US" sz="2000"/>
              <a:t>线宽度；</a:t>
            </a:r>
            <a:endParaRPr lang="zh-CN" altLang="en-US" sz="2000"/>
          </a:p>
          <a:p>
            <a:pPr marL="914400" lvl="1" indent="-457200">
              <a:buFont typeface="Wingdings" panose="05000000000000000000" charset="0"/>
              <a:buChar char=""/>
            </a:pPr>
            <a:r>
              <a:rPr lang="en-US" altLang="zh-CN" sz="2000"/>
              <a:t>colorup</a:t>
            </a:r>
            <a:r>
              <a:rPr lang="zh-CN" altLang="en-US" sz="2000"/>
              <a:t>：阳线颜色；</a:t>
            </a:r>
            <a:endParaRPr lang="zh-CN" altLang="en-US" sz="2000"/>
          </a:p>
          <a:p>
            <a:pPr marL="914400" lvl="1" indent="-457200">
              <a:buFont typeface="Wingdings" panose="05000000000000000000" charset="0"/>
              <a:buChar char=""/>
            </a:pPr>
            <a:r>
              <a:rPr lang="en-US" altLang="zh-CN" sz="2000"/>
              <a:t>colordown</a:t>
            </a:r>
            <a:r>
              <a:rPr lang="zh-CN" altLang="en-US" sz="2000"/>
              <a:t>：阴线颜色；</a:t>
            </a:r>
            <a:endParaRPr lang="zh-CN" altLang="en-US" sz="2000"/>
          </a:p>
          <a:p>
            <a:pPr marL="914400" lvl="1" indent="-457200">
              <a:buFont typeface="Wingdings" panose="05000000000000000000" charset="0"/>
              <a:buChar char=""/>
            </a:pPr>
            <a:r>
              <a:rPr lang="en-US" altLang="zh-CN" sz="2000"/>
              <a:t>alpha</a:t>
            </a:r>
            <a:r>
              <a:rPr lang="zh-CN" altLang="en-US" sz="2000"/>
              <a:t>：</a:t>
            </a:r>
            <a:r>
              <a:rPr lang="en-US" altLang="zh-CN" sz="2000"/>
              <a:t>K</a:t>
            </a:r>
            <a:r>
              <a:rPr lang="zh-CN" altLang="en-US" sz="2000"/>
              <a:t>线透明度；</a:t>
            </a:r>
            <a:endParaRPr lang="zh-CN" altLang="en-US" sz="20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6540" y="4001770"/>
            <a:ext cx="1687830" cy="1809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2.2  </a:t>
            </a:r>
            <a:r>
              <a:rPr lang="zh-CN" altLang="en-US">
                <a:sym typeface="+mn-ea"/>
              </a:rPr>
              <a:t>数据</a:t>
            </a:r>
            <a:r>
              <a:rPr lang="en-US" altLang="zh-CN">
                <a:sym typeface="+mn-ea"/>
              </a:rPr>
              <a:t>K</a:t>
            </a:r>
            <a:r>
              <a:rPr lang="zh-CN" altLang="en-US">
                <a:sym typeface="+mn-ea"/>
              </a:rPr>
              <a:t>线可视化</a:t>
            </a:r>
            <a:r>
              <a:rPr lang="en-US" altLang="zh-CN">
                <a:sym typeface="+mn-ea"/>
              </a:rPr>
              <a:t>: matplotlib.finance</a:t>
            </a:r>
            <a:endParaRPr lang="en-US" altLang="zh-CN" dirty="0" smtClean="0"/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60" y="2185670"/>
            <a:ext cx="4464050" cy="3224530"/>
          </a:xfrm>
          <a:prstGeom prst="rect">
            <a:avLst/>
          </a:prstGeom>
        </p:spPr>
      </p:pic>
      <p:pic>
        <p:nvPicPr>
          <p:cNvPr id="5" name="图片 4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335" y="2185670"/>
            <a:ext cx="4464685" cy="32245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7645" y="1876425"/>
            <a:ext cx="3860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mfp.candlestick_ohlc()</a:t>
            </a:r>
            <a:r>
              <a:rPr lang="zh-CN" altLang="en-US" b="1"/>
              <a:t>标准作图</a:t>
            </a:r>
            <a:endParaRPr lang="zh-CN" altLang="en-US" b="1"/>
          </a:p>
        </p:txBody>
      </p:sp>
      <p:sp>
        <p:nvSpPr>
          <p:cNvPr id="6" name="文本框 5"/>
          <p:cNvSpPr txBox="1"/>
          <p:nvPr/>
        </p:nvSpPr>
        <p:spPr>
          <a:xfrm>
            <a:off x="4709795" y="1889125"/>
            <a:ext cx="4269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mfp.candlestick_ohlc()</a:t>
            </a:r>
            <a:r>
              <a:rPr lang="zh-CN" altLang="en-US" b="1"/>
              <a:t>自定义</a:t>
            </a:r>
            <a:r>
              <a:rPr lang="en-US" altLang="zh-CN" b="1"/>
              <a:t>x</a:t>
            </a:r>
            <a:r>
              <a:rPr lang="zh-CN" altLang="en-US" b="1"/>
              <a:t>轴作图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2.2  </a:t>
            </a:r>
            <a:r>
              <a:rPr lang="zh-CN" altLang="en-US">
                <a:sym typeface="+mn-ea"/>
              </a:rPr>
              <a:t>数据</a:t>
            </a:r>
            <a:r>
              <a:rPr lang="en-US" altLang="zh-CN">
                <a:sym typeface="+mn-ea"/>
              </a:rPr>
              <a:t>K</a:t>
            </a:r>
            <a:r>
              <a:rPr lang="zh-CN" altLang="en-US">
                <a:sym typeface="+mn-ea"/>
              </a:rPr>
              <a:t>线可视化</a:t>
            </a:r>
            <a:r>
              <a:rPr lang="en-US" altLang="zh-CN">
                <a:sym typeface="+mn-ea"/>
              </a:rPr>
              <a:t>: matplotlib.finance</a:t>
            </a:r>
            <a:endParaRPr lang="en-US" altLang="zh-CN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227965" y="1003300"/>
            <a:ext cx="3860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b="1"/>
              <a:t>添加成交量及均线</a:t>
            </a:r>
            <a:endParaRPr lang="zh-CN" b="1"/>
          </a:p>
        </p:txBody>
      </p:sp>
      <p:pic>
        <p:nvPicPr>
          <p:cNvPr id="7" name="图片 6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7290" y="1371600"/>
            <a:ext cx="6932930" cy="4974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小结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1138555" y="1667510"/>
            <a:ext cx="7400925" cy="34461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1. </a:t>
            </a:r>
            <a:r>
              <a:rPr lang="zh-CN" altLang="en-US" sz="2000"/>
              <a:t>数据获取</a:t>
            </a:r>
            <a:endParaRPr lang="en-US" altLang="zh-CN" sz="20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 sz="2000"/>
              <a:t> Re=ts.get_stock_basics()</a:t>
            </a:r>
            <a:endParaRPr lang="en-US" altLang="zh-CN" sz="2000"/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 sz="2000">
                <a:sym typeface="+mn-ea"/>
              </a:rPr>
              <a:t> Re=ts.get_k_data(code,ktype,autype,index,start,end)</a:t>
            </a:r>
            <a:endParaRPr lang="en-US" altLang="zh-CN" sz="2000"/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 sz="2000"/>
              <a:t> </a:t>
            </a:r>
            <a:r>
              <a:rPr lang="en-US" altLang="zh-CN" sz="2000">
                <a:sym typeface="+mn-ea"/>
              </a:rPr>
              <a:t>Re=</a:t>
            </a:r>
            <a:r>
              <a:rPr lang="zh-CN" altLang="en-US" sz="2000">
                <a:sym typeface="+mn-ea"/>
              </a:rPr>
              <a:t>ts.get_realtime_quotes(</a:t>
            </a:r>
            <a:r>
              <a:rPr lang="en-US" altLang="zh-CN" sz="2000">
                <a:sym typeface="+mn-ea"/>
              </a:rPr>
              <a:t>code</a:t>
            </a:r>
            <a:r>
              <a:rPr lang="zh-CN" altLang="en-US" sz="2000">
                <a:sym typeface="+mn-ea"/>
              </a:rPr>
              <a:t>)</a:t>
            </a:r>
            <a:endParaRPr lang="zh-CN" altLang="en-US" sz="2000">
              <a:sym typeface="+mn-ea"/>
            </a:endParaRPr>
          </a:p>
          <a:p>
            <a:pPr lvl="1" indent="0">
              <a:buFont typeface="Wingdings" panose="05000000000000000000" charset="0"/>
              <a:buNone/>
            </a:pPr>
            <a:endParaRPr lang="en-US" altLang="zh-CN" sz="2000"/>
          </a:p>
          <a:p>
            <a:pPr lvl="0" indent="0">
              <a:buFont typeface="Wingdings" panose="05000000000000000000" charset="0"/>
              <a:buNone/>
            </a:pPr>
            <a:r>
              <a:rPr lang="en-US" altLang="zh-CN" sz="2000"/>
              <a:t>2. </a:t>
            </a:r>
            <a:r>
              <a:rPr lang="zh-CN" altLang="en-US" sz="2000"/>
              <a:t>数据可视化</a:t>
            </a:r>
            <a:endParaRPr lang="zh-CN" altLang="en-US" sz="2000"/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 sz="2000">
                <a:sym typeface="+mn-ea"/>
              </a:rPr>
              <a:t>mpf.</a:t>
            </a:r>
            <a:r>
              <a:rPr lang="zh-CN" altLang="en-US" sz="2000">
                <a:sym typeface="+mn-ea"/>
              </a:rPr>
              <a:t>candlestick_ohlc(ax, quotes, width, colorup, colordown, alpha)</a:t>
            </a:r>
            <a:endParaRPr lang="zh-CN" altLang="en-US" sz="20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 sz="2000">
                <a:sym typeface="+mn-ea"/>
              </a:rPr>
              <a:t>quotes</a:t>
            </a:r>
            <a:r>
              <a:rPr lang="zh-CN" altLang="en-US" sz="2000">
                <a:sym typeface="+mn-ea"/>
              </a:rPr>
              <a:t>自定义</a:t>
            </a:r>
            <a:endParaRPr lang="zh-CN" altLang="en-US" sz="20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zh-CN" altLang="en-US" sz="2000">
                <a:sym typeface="+mn-ea"/>
              </a:rPr>
              <a:t>添加均线，成交量</a:t>
            </a:r>
            <a:r>
              <a:rPr lang="en-US" altLang="zh-CN" sz="2000">
                <a:sym typeface="+mn-ea"/>
              </a:rPr>
              <a:t>Bar</a:t>
            </a:r>
            <a:r>
              <a:rPr lang="zh-CN" altLang="en-US" sz="2000">
                <a:sym typeface="+mn-ea"/>
              </a:rPr>
              <a:t>图</a:t>
            </a:r>
            <a:endParaRPr lang="zh-CN" altLang="en-US" sz="2000">
              <a:sym typeface="+mn-ea"/>
            </a:endParaRPr>
          </a:p>
          <a:p>
            <a:pPr lvl="0" indent="0">
              <a:buFont typeface="Wingdings" panose="05000000000000000000" charset="0"/>
              <a:buNone/>
            </a:pP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19175" y="2316480"/>
            <a:ext cx="6819265" cy="1308735"/>
          </a:xfrm>
        </p:spPr>
        <p:txBody>
          <a:bodyPr/>
          <a:lstStyle/>
          <a:p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量化交易</a:t>
            </a:r>
            <a:endParaRPr lang="zh-CN" sz="4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3 AI</a:t>
            </a:r>
            <a:r>
              <a:rPr lang="zh-CN" altLang="en-US" dirty="0" smtClean="0"/>
              <a:t>量化交易</a:t>
            </a:r>
            <a:endParaRPr lang="zh-CN" altLang="en-US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281940" y="916305"/>
            <a:ext cx="58750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T+1==&gt;</a:t>
            </a:r>
            <a:r>
              <a:rPr lang="zh-CN" altLang="en-US" sz="2800"/>
              <a:t>开盘收盘统计套利</a:t>
            </a:r>
            <a:endParaRPr lang="en-US" altLang="zh-CN" sz="2800"/>
          </a:p>
        </p:txBody>
      </p:sp>
      <p:pic>
        <p:nvPicPr>
          <p:cNvPr id="9" name="图片 8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430" y="1438275"/>
            <a:ext cx="3632200" cy="2357755"/>
          </a:xfrm>
          <a:prstGeom prst="rect">
            <a:avLst/>
          </a:prstGeom>
        </p:spPr>
      </p:pic>
      <p:pic>
        <p:nvPicPr>
          <p:cNvPr id="10" name="图片 9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920" y="1438910"/>
            <a:ext cx="3571875" cy="2357120"/>
          </a:xfrm>
          <a:prstGeom prst="rect">
            <a:avLst/>
          </a:prstGeom>
        </p:spPr>
      </p:pic>
      <p:pic>
        <p:nvPicPr>
          <p:cNvPr id="11" name="图片 10" descr="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85" y="3796030"/>
            <a:ext cx="3512185" cy="2357120"/>
          </a:xfrm>
          <a:prstGeom prst="rect">
            <a:avLst/>
          </a:prstGeom>
        </p:spPr>
      </p:pic>
      <p:pic>
        <p:nvPicPr>
          <p:cNvPr id="12" name="图片 11" descr="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075" y="3796030"/>
            <a:ext cx="3601720" cy="2357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0 </a:t>
            </a:r>
            <a:r>
              <a:rPr lang="zh-CN" altLang="en-US" dirty="0" smtClean="0"/>
              <a:t>算法解析</a:t>
            </a:r>
            <a:endParaRPr lang="zh-CN" altLang="en-US" dirty="0" smtClean="0"/>
          </a:p>
        </p:txBody>
      </p:sp>
      <p:grpSp>
        <p:nvGrpSpPr>
          <p:cNvPr id="28" name="组合 27"/>
          <p:cNvGrpSpPr/>
          <p:nvPr/>
        </p:nvGrpSpPr>
        <p:grpSpPr>
          <a:xfrm>
            <a:off x="2456815" y="1306830"/>
            <a:ext cx="5118735" cy="2752090"/>
            <a:chOff x="1948" y="1606"/>
            <a:chExt cx="8061" cy="433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570" y="1606"/>
              <a:ext cx="7439" cy="4334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1948" y="1720"/>
              <a:ext cx="639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/>
                <a:t>输入层</a:t>
              </a:r>
              <a:endParaRPr lang="en-US" altLang="zh-CN" b="1"/>
            </a:p>
            <a:p>
              <a:r>
                <a:rPr lang="en-US" altLang="zh-CN" b="1">
                  <a:solidFill>
                    <a:srgbClr val="FF0000"/>
                  </a:solidFill>
                </a:rPr>
                <a:t>5</a:t>
              </a:r>
              <a:endParaRPr lang="en-US" altLang="zh-CN" b="1">
                <a:solidFill>
                  <a:srgbClr val="FF0000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331" y="1606"/>
              <a:ext cx="860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/>
                <a:t>隐藏层</a:t>
              </a:r>
              <a:r>
                <a:rPr lang="en-US" altLang="zh-CN" b="1">
                  <a:solidFill>
                    <a:srgbClr val="FF0000"/>
                  </a:solidFill>
                </a:rPr>
                <a:t>10</a:t>
              </a:r>
              <a:endParaRPr lang="en-US" altLang="zh-CN" b="1">
                <a:solidFill>
                  <a:srgbClr val="FF0000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556" y="1606"/>
              <a:ext cx="742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/>
                <a:t>隐藏层</a:t>
              </a:r>
              <a:endParaRPr lang="en-US" altLang="zh-CN" b="1"/>
            </a:p>
            <a:p>
              <a:r>
                <a:rPr lang="en-US" altLang="zh-CN" b="1">
                  <a:solidFill>
                    <a:srgbClr val="FF0000"/>
                  </a:solidFill>
                </a:rPr>
                <a:t>10</a:t>
              </a:r>
              <a:endParaRPr lang="en-US" altLang="zh-CN" b="1">
                <a:solidFill>
                  <a:srgbClr val="FF0000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949" y="1606"/>
              <a:ext cx="640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/>
                <a:t>输出层</a:t>
              </a:r>
              <a:r>
                <a:rPr lang="en-US" altLang="zh-CN" b="1">
                  <a:solidFill>
                    <a:srgbClr val="FF0000"/>
                  </a:solidFill>
                </a:rPr>
                <a:t>4</a:t>
              </a:r>
              <a:endParaRPr lang="en-US" altLang="zh-CN" b="1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864871" y="4389438"/>
          <a:ext cx="1530350" cy="1836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2" imgW="762000" imgH="914400" progId="Equation.KSEE3">
                  <p:embed/>
                </p:oleObj>
              </mc:Choice>
              <mc:Fallback>
                <p:oleObj name="" r:id="rId2" imgW="762000" imgH="9144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64871" y="4389438"/>
                        <a:ext cx="1530350" cy="18364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2919731" y="4444683"/>
          <a:ext cx="1836420" cy="1836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" r:id="rId4" imgW="914400" imgH="914400" progId="Equation.KSEE3">
                  <p:embed/>
                </p:oleObj>
              </mc:Choice>
              <mc:Fallback>
                <p:oleObj name="" r:id="rId4" imgW="914400" imgH="9144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19731" y="4444683"/>
                        <a:ext cx="1836420" cy="18364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5506086" y="4460558"/>
          <a:ext cx="2091690" cy="1836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" name="" r:id="rId6" imgW="1041400" imgH="914400" progId="Equation.KSEE3">
                  <p:embed/>
                </p:oleObj>
              </mc:Choice>
              <mc:Fallback>
                <p:oleObj name="" r:id="rId6" imgW="1041400" imgH="9144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06086" y="4460558"/>
                        <a:ext cx="2091690" cy="18364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" name="直接箭头连接符 28"/>
          <p:cNvCxnSpPr/>
          <p:nvPr/>
        </p:nvCxnSpPr>
        <p:spPr>
          <a:xfrm flipV="1">
            <a:off x="1603375" y="3500755"/>
            <a:ext cx="880745" cy="80327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30" name="直接箭头连接符 29"/>
          <p:cNvCxnSpPr/>
          <p:nvPr/>
        </p:nvCxnSpPr>
        <p:spPr>
          <a:xfrm flipV="1">
            <a:off x="4067810" y="4004945"/>
            <a:ext cx="288290" cy="43180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31" name="直接箭头连接符 30"/>
          <p:cNvCxnSpPr/>
          <p:nvPr/>
        </p:nvCxnSpPr>
        <p:spPr>
          <a:xfrm flipV="1">
            <a:off x="5868035" y="4004945"/>
            <a:ext cx="72390" cy="50419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3" name="文本框 2"/>
          <p:cNvSpPr txBox="1"/>
          <p:nvPr/>
        </p:nvSpPr>
        <p:spPr>
          <a:xfrm>
            <a:off x="7511415" y="2038350"/>
            <a:ext cx="14535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平房 </a:t>
            </a:r>
            <a:r>
              <a:rPr lang="en-US" altLang="zh-CN"/>
              <a:t>0</a:t>
            </a:r>
            <a:r>
              <a:rPr lang="en-US" altLang="zh-CN"/>
              <a:t> </a:t>
            </a:r>
            <a:endParaRPr lang="en-US" altLang="zh-CN"/>
          </a:p>
          <a:p>
            <a:r>
              <a:rPr lang="zh-CN" altLang="en-US"/>
              <a:t>高层 </a:t>
            </a:r>
            <a:r>
              <a:rPr lang="en-US" altLang="zh-CN"/>
              <a:t>0</a:t>
            </a:r>
            <a:endParaRPr lang="en-US" altLang="zh-CN"/>
          </a:p>
          <a:p>
            <a:r>
              <a:rPr lang="zh-CN" altLang="en-US"/>
              <a:t>多层 </a:t>
            </a:r>
            <a:r>
              <a:rPr lang="en-US" altLang="zh-CN"/>
              <a:t>0</a:t>
            </a:r>
            <a:endParaRPr lang="en-US" altLang="zh-CN"/>
          </a:p>
          <a:p>
            <a:r>
              <a:rPr lang="zh-CN" altLang="en-US"/>
              <a:t>别墅 </a:t>
            </a:r>
            <a:r>
              <a:rPr lang="en-US" altLang="zh-CN"/>
              <a:t>1</a:t>
            </a:r>
            <a:endParaRPr lang="en-US" altLang="zh-CN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13031" y="681673"/>
          <a:ext cx="6888480" cy="791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8" imgW="3429000" imgH="393700" progId="Equation.KSEE3">
                  <p:embed/>
                </p:oleObj>
              </mc:Choice>
              <mc:Fallback>
                <p:oleObj name="" r:id="rId8" imgW="3429000" imgH="3937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3031" y="681673"/>
                        <a:ext cx="6888480" cy="7912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2862580" y="1894840"/>
          <a:ext cx="271780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0" imgW="152400" imgH="215900" progId="Equation.KSEE3">
                  <p:embed/>
                </p:oleObj>
              </mc:Choice>
              <mc:Fallback>
                <p:oleObj name="" r:id="rId10" imgW="152400" imgH="2159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862580" y="1894840"/>
                        <a:ext cx="271780" cy="384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2834640" y="2165350"/>
          <a:ext cx="294640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2" imgW="165100" imgH="215900" progId="Equation.KSEE3">
                  <p:embed/>
                </p:oleObj>
              </mc:Choice>
              <mc:Fallback>
                <p:oleObj name="" r:id="rId12" imgW="165100" imgH="2159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834640" y="2165350"/>
                        <a:ext cx="294640" cy="384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2889885" y="2998153"/>
          <a:ext cx="294640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14" imgW="165100" imgH="228600" progId="Equation.KSEE3">
                  <p:embed/>
                </p:oleObj>
              </mc:Choice>
              <mc:Fallback>
                <p:oleObj name="" r:id="rId14" imgW="1651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889885" y="2998153"/>
                        <a:ext cx="294640" cy="40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2873375" y="2479675"/>
          <a:ext cx="294640" cy="407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16" imgW="165100" imgH="228600" progId="Equation.KSEE3">
                  <p:embed/>
                </p:oleObj>
              </mc:Choice>
              <mc:Fallback>
                <p:oleObj name="" r:id="rId16" imgW="1651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873375" y="2479675"/>
                        <a:ext cx="294640" cy="4070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2873375" y="2706053"/>
          <a:ext cx="294640" cy="384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18" imgW="165100" imgH="215900" progId="Equation.KSEE3">
                  <p:embed/>
                </p:oleObj>
              </mc:Choice>
              <mc:Fallback>
                <p:oleObj name="" r:id="rId18" imgW="165100" imgH="2159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873375" y="2706053"/>
                        <a:ext cx="294640" cy="3848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/>
          <p:cNvGraphicFramePr>
            <a:graphicFrameLocks noChangeAspect="1"/>
          </p:cNvGraphicFramePr>
          <p:nvPr/>
        </p:nvGraphicFramePr>
        <p:xfrm>
          <a:off x="5770563" y="1234758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" name="" r:id="rId20" imgW="203200" imgH="203200" progId="Equation.KSEE3">
                  <p:embed/>
                </p:oleObj>
              </mc:Choice>
              <mc:Fallback>
                <p:oleObj name="" r:id="rId20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770563" y="1234758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/>
          <p:cNvGraphicFramePr>
            <a:graphicFrameLocks noChangeAspect="1"/>
          </p:cNvGraphicFramePr>
          <p:nvPr/>
        </p:nvGraphicFramePr>
        <p:xfrm>
          <a:off x="5781676" y="1532573"/>
          <a:ext cx="34036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" name="" r:id="rId22" imgW="190500" imgH="203200" progId="Equation.KSEE3">
                  <p:embed/>
                </p:oleObj>
              </mc:Choice>
              <mc:Fallback>
                <p:oleObj name="" r:id="rId22" imgW="1905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781676" y="1532573"/>
                        <a:ext cx="340360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/>
          <p:cNvGraphicFramePr>
            <a:graphicFrameLocks noChangeAspect="1"/>
          </p:cNvGraphicFramePr>
          <p:nvPr/>
        </p:nvGraphicFramePr>
        <p:xfrm>
          <a:off x="5781993" y="1796733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" name="" r:id="rId24" imgW="203200" imgH="203200" progId="Equation.KSEE3">
                  <p:embed/>
                </p:oleObj>
              </mc:Choice>
              <mc:Fallback>
                <p:oleObj name="" r:id="rId24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781993" y="1796733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对象 40"/>
          <p:cNvGraphicFramePr>
            <a:graphicFrameLocks noChangeAspect="1"/>
          </p:cNvGraphicFramePr>
          <p:nvPr/>
        </p:nvGraphicFramePr>
        <p:xfrm>
          <a:off x="5781993" y="2109788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" name="" r:id="rId26" imgW="203200" imgH="203200" progId="Equation.KSEE3">
                  <p:embed/>
                </p:oleObj>
              </mc:Choice>
              <mc:Fallback>
                <p:oleObj name="" r:id="rId26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5781993" y="2109788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/>
          <p:cNvGraphicFramePr>
            <a:graphicFrameLocks noChangeAspect="1"/>
          </p:cNvGraphicFramePr>
          <p:nvPr/>
        </p:nvGraphicFramePr>
        <p:xfrm>
          <a:off x="5781993" y="2350453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" name="" r:id="rId28" imgW="203200" imgH="203200" progId="Equation.KSEE3">
                  <p:embed/>
                </p:oleObj>
              </mc:Choice>
              <mc:Fallback>
                <p:oleObj name="" r:id="rId28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5781993" y="2350453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/>
          <p:cNvGraphicFramePr>
            <a:graphicFrameLocks noChangeAspect="1"/>
          </p:cNvGraphicFramePr>
          <p:nvPr/>
        </p:nvGraphicFramePr>
        <p:xfrm>
          <a:off x="5759133" y="2620963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" name="" r:id="rId30" imgW="203200" imgH="203200" progId="Equation.KSEE3">
                  <p:embed/>
                </p:oleObj>
              </mc:Choice>
              <mc:Fallback>
                <p:oleObj name="" r:id="rId30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5759133" y="2620963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对象 46"/>
          <p:cNvGraphicFramePr>
            <a:graphicFrameLocks noChangeAspect="1"/>
          </p:cNvGraphicFramePr>
          <p:nvPr/>
        </p:nvGraphicFramePr>
        <p:xfrm>
          <a:off x="5759133" y="2872423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" name="" r:id="rId32" imgW="203200" imgH="203200" progId="Equation.KSEE3">
                  <p:embed/>
                </p:oleObj>
              </mc:Choice>
              <mc:Fallback>
                <p:oleObj name="" r:id="rId32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5759133" y="2872423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对象 48"/>
          <p:cNvGraphicFramePr>
            <a:graphicFrameLocks noChangeAspect="1"/>
          </p:cNvGraphicFramePr>
          <p:nvPr/>
        </p:nvGraphicFramePr>
        <p:xfrm>
          <a:off x="5781993" y="3162618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" name="" r:id="rId34" imgW="203200" imgH="203200" progId="Equation.KSEE3">
                  <p:embed/>
                </p:oleObj>
              </mc:Choice>
              <mc:Fallback>
                <p:oleObj name="" r:id="rId34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5781993" y="3162618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对象 50"/>
          <p:cNvGraphicFramePr>
            <a:graphicFrameLocks noChangeAspect="1"/>
          </p:cNvGraphicFramePr>
          <p:nvPr/>
        </p:nvGraphicFramePr>
        <p:xfrm>
          <a:off x="5781993" y="3405823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" name="" r:id="rId36" imgW="203200" imgH="203200" progId="Equation.KSEE3">
                  <p:embed/>
                </p:oleObj>
              </mc:Choice>
              <mc:Fallback>
                <p:oleObj name="" r:id="rId36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5781993" y="3405823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对象 52"/>
          <p:cNvGraphicFramePr>
            <a:graphicFrameLocks noChangeAspect="1"/>
          </p:cNvGraphicFramePr>
          <p:nvPr/>
        </p:nvGraphicFramePr>
        <p:xfrm>
          <a:off x="5781993" y="3714433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" name="" r:id="rId38" imgW="203200" imgH="203200" progId="Equation.KSEE3">
                  <p:embed/>
                </p:oleObj>
              </mc:Choice>
              <mc:Fallback>
                <p:oleObj name="" r:id="rId38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5781993" y="3714433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对象 54"/>
          <p:cNvGraphicFramePr>
            <a:graphicFrameLocks noChangeAspect="1"/>
          </p:cNvGraphicFramePr>
          <p:nvPr/>
        </p:nvGraphicFramePr>
        <p:xfrm>
          <a:off x="4356100" y="1234758"/>
          <a:ext cx="294640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" name="" r:id="rId40" imgW="165100" imgH="228600" progId="Equation.KSEE3">
                  <p:embed/>
                </p:oleObj>
              </mc:Choice>
              <mc:Fallback>
                <p:oleObj name="" r:id="rId40" imgW="1651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4356100" y="1234758"/>
                        <a:ext cx="294640" cy="40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对象 56"/>
          <p:cNvGraphicFramePr>
            <a:graphicFrameLocks noChangeAspect="1"/>
          </p:cNvGraphicFramePr>
          <p:nvPr/>
        </p:nvGraphicFramePr>
        <p:xfrm>
          <a:off x="4367213" y="1555750"/>
          <a:ext cx="272415" cy="385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" name="" r:id="rId42" imgW="152400" imgH="215900" progId="Equation.KSEE3">
                  <p:embed/>
                </p:oleObj>
              </mc:Choice>
              <mc:Fallback>
                <p:oleObj name="" r:id="rId42" imgW="152400" imgH="2159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4367213" y="1555750"/>
                        <a:ext cx="272415" cy="3854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对象 58"/>
          <p:cNvGraphicFramePr>
            <a:graphicFrameLocks noChangeAspect="1"/>
          </p:cNvGraphicFramePr>
          <p:nvPr/>
        </p:nvGraphicFramePr>
        <p:xfrm>
          <a:off x="4345305" y="1807845"/>
          <a:ext cx="316230" cy="385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" name="" r:id="rId44" imgW="177165" imgH="215900" progId="Equation.KSEE3">
                  <p:embed/>
                </p:oleObj>
              </mc:Choice>
              <mc:Fallback>
                <p:oleObj name="" r:id="rId44" imgW="177165" imgH="2159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4345305" y="1807845"/>
                        <a:ext cx="316230" cy="3854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对象 60"/>
          <p:cNvGraphicFramePr>
            <a:graphicFrameLocks noChangeAspect="1"/>
          </p:cNvGraphicFramePr>
          <p:nvPr/>
        </p:nvGraphicFramePr>
        <p:xfrm>
          <a:off x="4356100" y="2071688"/>
          <a:ext cx="294640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" name="" r:id="rId46" imgW="165100" imgH="228600" progId="Equation.KSEE3">
                  <p:embed/>
                </p:oleObj>
              </mc:Choice>
              <mc:Fallback>
                <p:oleObj name="" r:id="rId46" imgW="1651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4356100" y="2071688"/>
                        <a:ext cx="294640" cy="40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对象 62"/>
          <p:cNvGraphicFramePr>
            <a:graphicFrameLocks noChangeAspect="1"/>
          </p:cNvGraphicFramePr>
          <p:nvPr/>
        </p:nvGraphicFramePr>
        <p:xfrm>
          <a:off x="4345305" y="2309496"/>
          <a:ext cx="316230" cy="385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" name="" r:id="rId48" imgW="177165" imgH="215900" progId="Equation.KSEE3">
                  <p:embed/>
                </p:oleObj>
              </mc:Choice>
              <mc:Fallback>
                <p:oleObj name="" r:id="rId48" imgW="177165" imgH="2159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4345305" y="2309496"/>
                        <a:ext cx="316230" cy="3854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对象 64"/>
          <p:cNvGraphicFramePr>
            <a:graphicFrameLocks noChangeAspect="1"/>
          </p:cNvGraphicFramePr>
          <p:nvPr/>
        </p:nvGraphicFramePr>
        <p:xfrm>
          <a:off x="4356100" y="2598103"/>
          <a:ext cx="294640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" name="" r:id="rId50" imgW="165100" imgH="228600" progId="Equation.KSEE3">
                  <p:embed/>
                </p:oleObj>
              </mc:Choice>
              <mc:Fallback>
                <p:oleObj name="" r:id="rId50" imgW="1651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4356100" y="2598103"/>
                        <a:ext cx="294640" cy="40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对象 66"/>
          <p:cNvGraphicFramePr>
            <a:graphicFrameLocks noChangeAspect="1"/>
          </p:cNvGraphicFramePr>
          <p:nvPr/>
        </p:nvGraphicFramePr>
        <p:xfrm>
          <a:off x="4356100" y="2849563"/>
          <a:ext cx="294640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" name="" r:id="rId52" imgW="165100" imgH="228600" progId="Equation.KSEE3">
                  <p:embed/>
                </p:oleObj>
              </mc:Choice>
              <mc:Fallback>
                <p:oleObj name="" r:id="rId52" imgW="1651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4356100" y="2849563"/>
                        <a:ext cx="294640" cy="40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对象 68"/>
          <p:cNvGraphicFramePr>
            <a:graphicFrameLocks noChangeAspect="1"/>
          </p:cNvGraphicFramePr>
          <p:nvPr/>
        </p:nvGraphicFramePr>
        <p:xfrm>
          <a:off x="4345305" y="3162618"/>
          <a:ext cx="316230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" name="" r:id="rId54" imgW="177165" imgH="228600" progId="Equation.KSEE3">
                  <p:embed/>
                </p:oleObj>
              </mc:Choice>
              <mc:Fallback>
                <p:oleObj name="" r:id="rId54" imgW="177165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4345305" y="3162618"/>
                        <a:ext cx="316230" cy="40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对象 70"/>
          <p:cNvGraphicFramePr>
            <a:graphicFrameLocks noChangeAspect="1"/>
          </p:cNvGraphicFramePr>
          <p:nvPr/>
        </p:nvGraphicFramePr>
        <p:xfrm>
          <a:off x="4356100" y="3405823"/>
          <a:ext cx="294640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" name="" r:id="rId56" imgW="165100" imgH="228600" progId="Equation.KSEE3">
                  <p:embed/>
                </p:oleObj>
              </mc:Choice>
              <mc:Fallback>
                <p:oleObj name="" r:id="rId56" imgW="1651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4356100" y="3405823"/>
                        <a:ext cx="294640" cy="40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对象 72"/>
          <p:cNvGraphicFramePr>
            <a:graphicFrameLocks noChangeAspect="1"/>
          </p:cNvGraphicFramePr>
          <p:nvPr/>
        </p:nvGraphicFramePr>
        <p:xfrm>
          <a:off x="4356100" y="3696018"/>
          <a:ext cx="294640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" name="" r:id="rId58" imgW="165100" imgH="228600" progId="Equation.KSEE3">
                  <p:embed/>
                </p:oleObj>
              </mc:Choice>
              <mc:Fallback>
                <p:oleObj name="" r:id="rId58" imgW="1651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4356100" y="3696018"/>
                        <a:ext cx="294640" cy="40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文本框 74"/>
          <p:cNvSpPr txBox="1"/>
          <p:nvPr/>
        </p:nvSpPr>
        <p:spPr>
          <a:xfrm>
            <a:off x="1503680" y="2045970"/>
            <a:ext cx="133477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solidFill>
                  <a:schemeClr val="tx1"/>
                </a:solidFill>
              </a:rPr>
              <a:t>面积</a:t>
            </a:r>
            <a:endParaRPr lang="zh-CN" altLang="en-US" sz="1600" b="1">
              <a:solidFill>
                <a:schemeClr val="tx1"/>
              </a:solidFill>
            </a:endParaRPr>
          </a:p>
          <a:p>
            <a:r>
              <a:rPr lang="zh-CN" altLang="en-US" sz="1600" b="1">
                <a:solidFill>
                  <a:schemeClr val="tx1"/>
                </a:solidFill>
              </a:rPr>
              <a:t>卧室数目</a:t>
            </a:r>
            <a:endParaRPr lang="zh-CN" altLang="en-US" sz="1600" b="1">
              <a:solidFill>
                <a:schemeClr val="tx1"/>
              </a:solidFill>
            </a:endParaRPr>
          </a:p>
          <a:p>
            <a:r>
              <a:rPr lang="zh-CN" altLang="en-US" sz="1600" b="1">
                <a:solidFill>
                  <a:schemeClr val="tx1"/>
                </a:solidFill>
              </a:rPr>
              <a:t>楼层</a:t>
            </a:r>
            <a:endParaRPr lang="zh-CN" altLang="en-US" sz="1600" b="1">
              <a:solidFill>
                <a:schemeClr val="tx1"/>
              </a:solidFill>
            </a:endParaRPr>
          </a:p>
          <a:p>
            <a:r>
              <a:rPr lang="zh-CN" altLang="en-US" sz="1600" b="1">
                <a:solidFill>
                  <a:schemeClr val="tx1"/>
                </a:solidFill>
              </a:rPr>
              <a:t>房龄</a:t>
            </a:r>
            <a:endParaRPr lang="zh-CN" altLang="en-US" sz="1600" b="1">
              <a:solidFill>
                <a:schemeClr val="tx1"/>
              </a:solidFill>
            </a:endParaRPr>
          </a:p>
          <a:p>
            <a:r>
              <a:rPr lang="zh-CN" altLang="en-US" sz="1600" b="1">
                <a:solidFill>
                  <a:schemeClr val="tx1"/>
                </a:solidFill>
              </a:rPr>
              <a:t>房价</a:t>
            </a:r>
            <a:endParaRPr lang="zh-CN" altLang="en-US" sz="1600" b="1">
              <a:solidFill>
                <a:schemeClr val="tx1"/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7433310" y="855345"/>
            <a:ext cx="1531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加偏置</a:t>
            </a:r>
            <a:endParaRPr lang="zh-CN" altLang="en-US"/>
          </a:p>
        </p:txBody>
      </p:sp>
      <p:graphicFrame>
        <p:nvGraphicFramePr>
          <p:cNvPr id="32" name="对象 31"/>
          <p:cNvGraphicFramePr>
            <a:graphicFrameLocks noChangeAspect="1"/>
          </p:cNvGraphicFramePr>
          <p:nvPr/>
        </p:nvGraphicFramePr>
        <p:xfrm>
          <a:off x="7281545" y="2026920"/>
          <a:ext cx="316230" cy="407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" name="" r:id="rId60" imgW="177165" imgH="228600" progId="Equation.KSEE3">
                  <p:embed/>
                </p:oleObj>
              </mc:Choice>
              <mc:Fallback>
                <p:oleObj name="" r:id="rId60" imgW="177165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7281545" y="2026920"/>
                        <a:ext cx="316230" cy="4070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/>
          <p:cNvGraphicFramePr>
            <a:graphicFrameLocks noChangeAspect="1"/>
          </p:cNvGraphicFramePr>
          <p:nvPr/>
        </p:nvGraphicFramePr>
        <p:xfrm>
          <a:off x="7292023" y="2285683"/>
          <a:ext cx="295275" cy="384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" name="" r:id="rId62" imgW="165100" imgH="215900" progId="Equation.KSEE3">
                  <p:embed/>
                </p:oleObj>
              </mc:Choice>
              <mc:Fallback>
                <p:oleObj name="" r:id="rId62" imgW="165100" imgH="2159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7292023" y="2285683"/>
                        <a:ext cx="295275" cy="3848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对象 76"/>
          <p:cNvGraphicFramePr>
            <a:graphicFrameLocks noChangeAspect="1"/>
          </p:cNvGraphicFramePr>
          <p:nvPr/>
        </p:nvGraphicFramePr>
        <p:xfrm>
          <a:off x="7289165" y="2598103"/>
          <a:ext cx="316230" cy="384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" name="" r:id="rId64" imgW="177165" imgH="215900" progId="Equation.KSEE3">
                  <p:embed/>
                </p:oleObj>
              </mc:Choice>
              <mc:Fallback>
                <p:oleObj name="" r:id="rId64" imgW="177165" imgH="2159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7289165" y="2598103"/>
                        <a:ext cx="316230" cy="3848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对象 78"/>
          <p:cNvGraphicFramePr>
            <a:graphicFrameLocks noChangeAspect="1"/>
          </p:cNvGraphicFramePr>
          <p:nvPr/>
        </p:nvGraphicFramePr>
        <p:xfrm>
          <a:off x="7281545" y="2838450"/>
          <a:ext cx="316230" cy="407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" name="" r:id="rId66" imgW="177165" imgH="228600" progId="Equation.KSEE3">
                  <p:embed/>
                </p:oleObj>
              </mc:Choice>
              <mc:Fallback>
                <p:oleObj name="" r:id="rId66" imgW="177165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7281545" y="2838450"/>
                        <a:ext cx="316230" cy="4070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3 AI</a:t>
            </a:r>
            <a:r>
              <a:rPr lang="zh-CN" altLang="en-US" dirty="0" smtClean="0"/>
              <a:t>量化交易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281940" y="916305"/>
            <a:ext cx="58750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T+1==&gt;</a:t>
            </a:r>
            <a:r>
              <a:rPr lang="zh-CN" altLang="en-US" sz="2800"/>
              <a:t>开盘收盘统计套利</a:t>
            </a:r>
            <a:r>
              <a:rPr lang="en-US" altLang="zh-CN" sz="2800"/>
              <a:t>-0.0013</a:t>
            </a:r>
            <a:endParaRPr lang="en-US" altLang="zh-CN" sz="2800">
              <a:latin typeface="Arial" panose="020B0604020202020204" pitchFamily="34" charset="0"/>
            </a:endParaRPr>
          </a:p>
        </p:txBody>
      </p:sp>
      <p:pic>
        <p:nvPicPr>
          <p:cNvPr id="13" name="图片 12" descr="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1438275"/>
            <a:ext cx="3590925" cy="2331085"/>
          </a:xfrm>
          <a:prstGeom prst="rect">
            <a:avLst/>
          </a:prstGeom>
        </p:spPr>
      </p:pic>
      <p:pic>
        <p:nvPicPr>
          <p:cNvPr id="14" name="图片 13" descr="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720" y="1438275"/>
            <a:ext cx="3561080" cy="2330450"/>
          </a:xfrm>
          <a:prstGeom prst="rect">
            <a:avLst/>
          </a:prstGeom>
        </p:spPr>
      </p:pic>
      <p:pic>
        <p:nvPicPr>
          <p:cNvPr id="15" name="图片 14" descr="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85" y="3992245"/>
            <a:ext cx="3561080" cy="2330450"/>
          </a:xfrm>
          <a:prstGeom prst="rect">
            <a:avLst/>
          </a:prstGeom>
        </p:spPr>
      </p:pic>
      <p:pic>
        <p:nvPicPr>
          <p:cNvPr id="16" name="图片 15" descr="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720" y="3992245"/>
            <a:ext cx="3561080" cy="2330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3.2 KNN</a:t>
            </a:r>
            <a:endParaRPr lang="zh-CN" altLang="en-US" dirty="0" smtClean="0"/>
          </a:p>
        </p:txBody>
      </p:sp>
      <p:pic>
        <p:nvPicPr>
          <p:cNvPr id="4" name="图片 3" descr="20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844550"/>
            <a:ext cx="3943350" cy="2131060"/>
          </a:xfrm>
          <a:prstGeom prst="rect">
            <a:avLst/>
          </a:prstGeom>
        </p:spPr>
      </p:pic>
      <p:pic>
        <p:nvPicPr>
          <p:cNvPr id="5" name="图片 4" descr="20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515" y="844550"/>
            <a:ext cx="3766185" cy="2048510"/>
          </a:xfrm>
          <a:prstGeom prst="rect">
            <a:avLst/>
          </a:prstGeom>
        </p:spPr>
      </p:pic>
      <p:pic>
        <p:nvPicPr>
          <p:cNvPr id="6" name="图片 5" descr="20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05" y="3312160"/>
            <a:ext cx="3794760" cy="2050415"/>
          </a:xfrm>
          <a:prstGeom prst="rect">
            <a:avLst/>
          </a:prstGeom>
        </p:spPr>
      </p:pic>
      <p:pic>
        <p:nvPicPr>
          <p:cNvPr id="7" name="图片 6" descr="20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555" y="3312160"/>
            <a:ext cx="4142105" cy="2237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3.3 KMean</a:t>
            </a:r>
            <a:endParaRPr lang="zh-CN" altLang="en-US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4605" y="1538605"/>
            <a:ext cx="4439285" cy="30035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680" y="1635760"/>
            <a:ext cx="4603750" cy="280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3.4 MLPnn</a:t>
            </a:r>
            <a:endParaRPr lang="zh-CN" altLang="en-US" dirty="0" smtClean="0"/>
          </a:p>
        </p:txBody>
      </p:sp>
      <p:pic>
        <p:nvPicPr>
          <p:cNvPr id="3" name="图片 2" descr="Figure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5305" y="890270"/>
            <a:ext cx="5152390" cy="2542540"/>
          </a:xfrm>
          <a:prstGeom prst="rect">
            <a:avLst/>
          </a:prstGeom>
        </p:spPr>
      </p:pic>
      <p:pic>
        <p:nvPicPr>
          <p:cNvPr id="6" name="图片 5" descr="Figure_1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540" y="3293745"/>
            <a:ext cx="5287010" cy="2608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3.5 </a:t>
            </a:r>
            <a:r>
              <a:rPr lang="zh-CN" altLang="en-US" dirty="0" smtClean="0"/>
              <a:t>小结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1521460" y="1157605"/>
            <a:ext cx="6719570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+mj-lt"/>
              <a:buAutoNum type="arabicPeriod"/>
            </a:pPr>
            <a:r>
              <a:rPr lang="en-US" altLang="zh-CN"/>
              <a:t>KNN</a:t>
            </a:r>
            <a:endParaRPr lang="en-US" altLang="zh-CN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/>
              <a:t>数据做相对处理；</a:t>
            </a:r>
            <a:endParaRPr lang="zh-CN" altLang="en-US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/>
              <a:t>调整样本时间；</a:t>
            </a:r>
            <a:endParaRPr lang="zh-CN" altLang="en-US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/>
              <a:t>样本时间轮动预测；</a:t>
            </a:r>
            <a:endParaRPr lang="zh-CN" altLang="en-US"/>
          </a:p>
          <a:p>
            <a:pPr marL="342900" indent="-342900">
              <a:buFont typeface="+mj-lt"/>
              <a:buAutoNum type="arabicPeriod"/>
            </a:pPr>
            <a:r>
              <a:rPr lang="en-US" altLang="zh-CN"/>
              <a:t>Kmeans</a:t>
            </a:r>
            <a:endParaRPr lang="en-US" altLang="zh-CN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/>
              <a:t>确认分几类；</a:t>
            </a:r>
            <a:endParaRPr lang="zh-CN" altLang="en-US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/>
              <a:t>数据标准化处理；</a:t>
            </a:r>
            <a:endParaRPr lang="zh-CN" altLang="en-US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/>
              <a:t>添加</a:t>
            </a:r>
            <a:r>
              <a:rPr lang="en-US" altLang="zh-CN"/>
              <a:t>PCA</a:t>
            </a:r>
            <a:r>
              <a:rPr lang="zh-CN" altLang="en-US"/>
              <a:t>降维去噪；</a:t>
            </a:r>
            <a:endParaRPr lang="zh-CN" altLang="en-US"/>
          </a:p>
          <a:p>
            <a:pPr marL="342900" indent="-342900">
              <a:buFont typeface="+mj-lt"/>
              <a:buAutoNum type="arabicPeriod"/>
            </a:pPr>
            <a:r>
              <a:rPr lang="en-US" altLang="zh-CN"/>
              <a:t>NN</a:t>
            </a:r>
            <a:endParaRPr lang="en-US" altLang="zh-CN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/>
              <a:t>数据标准化处理；</a:t>
            </a:r>
            <a:endParaRPr lang="zh-CN" altLang="en-US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/>
              <a:t>加入</a:t>
            </a:r>
            <a:r>
              <a:rPr lang="en-US" altLang="zh-CN"/>
              <a:t>PCA</a:t>
            </a:r>
            <a:r>
              <a:rPr lang="zh-CN" altLang="en-US"/>
              <a:t>降维去噪；</a:t>
            </a:r>
            <a:endParaRPr lang="zh-CN" altLang="en-US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/>
              <a:t>参数调整</a:t>
            </a:r>
            <a:endParaRPr lang="zh-CN" altLang="en-US"/>
          </a:p>
          <a:p>
            <a:pPr lvl="0" indent="0">
              <a:buFont typeface="Wingdings" panose="05000000000000000000" charset="0"/>
              <a:buNone/>
            </a:pPr>
            <a:r>
              <a:rPr lang="en-US" altLang="zh-CN"/>
              <a:t>4. </a:t>
            </a:r>
            <a:r>
              <a:rPr lang="zh-CN" altLang="en-US"/>
              <a:t>应用：</a:t>
            </a:r>
            <a:endParaRPr lang="zh-CN" altLang="en-US"/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zh-CN" altLang="en-US"/>
              <a:t>理解算法</a:t>
            </a:r>
            <a:endParaRPr lang="zh-CN" altLang="en-US"/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zh-CN" altLang="en-US"/>
              <a:t>理解场景</a:t>
            </a:r>
            <a:endParaRPr lang="zh-CN" altLang="en-US"/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zh-CN" altLang="en-US"/>
              <a:t>建立连接，针对场景应用算法</a:t>
            </a:r>
            <a:endParaRPr lang="zh-CN" altLang="en-US"/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zh-CN" altLang="en-US"/>
              <a:t>特征可以组合应用；算法可以相互组合，彼此印证；</a:t>
            </a:r>
            <a:endParaRPr lang="zh-CN" altLang="en-US"/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/>
              <a:t>tensorflow</a:t>
            </a:r>
            <a:r>
              <a:rPr lang="zh-CN" altLang="en-US"/>
              <a:t>以后尝试其它方法：</a:t>
            </a:r>
            <a:r>
              <a:rPr lang="en-US" altLang="zh-CN"/>
              <a:t>CNN</a:t>
            </a:r>
            <a:r>
              <a:rPr lang="zh-CN" altLang="en-US"/>
              <a:t>等；</a:t>
            </a:r>
            <a:endParaRPr lang="zh-CN" altLang="en-US"/>
          </a:p>
          <a:p>
            <a:pPr lvl="0" indent="0">
              <a:buFont typeface="Wingdings" panose="05000000000000000000" charset="0"/>
              <a:buNone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19175" y="2316480"/>
            <a:ext cx="6819265" cy="1308735"/>
          </a:xfrm>
        </p:spPr>
        <p:txBody>
          <a:bodyPr/>
          <a:lstStyle/>
          <a:p>
            <a:r>
              <a:rPr 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The End</a:t>
            </a:r>
            <a:endParaRPr lang="en-US" sz="4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0.1 Kmean</a:t>
            </a:r>
            <a:endParaRPr lang="en-US" altLang="zh-CN" dirty="0" smtClean="0"/>
          </a:p>
        </p:txBody>
      </p:sp>
      <p:sp>
        <p:nvSpPr>
          <p:cNvPr id="32" name="object 2"/>
          <p:cNvSpPr/>
          <p:nvPr/>
        </p:nvSpPr>
        <p:spPr>
          <a:xfrm>
            <a:off x="1694685" y="1210563"/>
            <a:ext cx="5650362" cy="421233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3" name="object 2"/>
          <p:cNvSpPr/>
          <p:nvPr/>
        </p:nvSpPr>
        <p:spPr>
          <a:xfrm>
            <a:off x="1694685" y="1210801"/>
            <a:ext cx="5650362" cy="4211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4" name="object 2"/>
          <p:cNvSpPr/>
          <p:nvPr/>
        </p:nvSpPr>
        <p:spPr>
          <a:xfrm>
            <a:off x="1694685" y="1204706"/>
            <a:ext cx="5650362" cy="42179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5" name="object 2"/>
          <p:cNvSpPr/>
          <p:nvPr/>
        </p:nvSpPr>
        <p:spPr>
          <a:xfrm>
            <a:off x="1678305" y="1188085"/>
            <a:ext cx="5666740" cy="42335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grpSp>
        <p:nvGrpSpPr>
          <p:cNvPr id="44" name="组合 43"/>
          <p:cNvGrpSpPr/>
          <p:nvPr/>
        </p:nvGrpSpPr>
        <p:grpSpPr>
          <a:xfrm>
            <a:off x="1694815" y="1204595"/>
            <a:ext cx="5650230" cy="4217670"/>
            <a:chOff x="2669" y="1897"/>
            <a:chExt cx="8898" cy="6642"/>
          </a:xfrm>
        </p:grpSpPr>
        <p:grpSp>
          <p:nvGrpSpPr>
            <p:cNvPr id="36" name="组合 35"/>
            <p:cNvGrpSpPr/>
            <p:nvPr/>
          </p:nvGrpSpPr>
          <p:grpSpPr>
            <a:xfrm>
              <a:off x="2669" y="1897"/>
              <a:ext cx="8898" cy="6642"/>
              <a:chOff x="2669" y="1897"/>
              <a:chExt cx="8898" cy="6642"/>
            </a:xfrm>
          </p:grpSpPr>
          <p:sp>
            <p:nvSpPr>
              <p:cNvPr id="37" name="object 2"/>
              <p:cNvSpPr/>
              <p:nvPr/>
            </p:nvSpPr>
            <p:spPr>
              <a:xfrm>
                <a:off x="2669" y="1897"/>
                <a:ext cx="8898" cy="6642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p/>
            </p:txBody>
          </p:sp>
          <p:sp>
            <p:nvSpPr>
              <p:cNvPr id="38" name="object 3"/>
              <p:cNvSpPr/>
              <p:nvPr/>
            </p:nvSpPr>
            <p:spPr>
              <a:xfrm>
                <a:off x="5108" y="3577"/>
                <a:ext cx="1372" cy="1003"/>
              </a:xfrm>
              <a:custGeom>
                <a:avLst/>
                <a:gdLst/>
                <a:ahLst/>
                <a:cxnLst/>
                <a:rect l="l" t="t" r="r" b="b"/>
                <a:pathLst>
                  <a:path w="871220" h="636905">
                    <a:moveTo>
                      <a:pt x="0" y="0"/>
                    </a:moveTo>
                    <a:lnTo>
                      <a:pt x="871151" y="0"/>
                    </a:lnTo>
                    <a:lnTo>
                      <a:pt x="871151" y="636896"/>
                    </a:lnTo>
                    <a:lnTo>
                      <a:pt x="0" y="636896"/>
                    </a:lnTo>
                    <a:lnTo>
                      <a:pt x="0" y="0"/>
                    </a:lnTo>
                    <a:close/>
                  </a:path>
                </a:pathLst>
              </a:custGeom>
              <a:ln w="25399">
                <a:solidFill>
                  <a:srgbClr val="FFFFFF"/>
                </a:solidFill>
              </a:ln>
            </p:spPr>
            <p:txBody>
              <a:bodyPr wrap="square" lIns="0" tIns="0" rIns="0" bIns="0" rtlCol="0"/>
              <a:p/>
            </p:txBody>
          </p:sp>
          <p:sp>
            <p:nvSpPr>
              <p:cNvPr id="39" name="object 4"/>
              <p:cNvSpPr/>
              <p:nvPr/>
            </p:nvSpPr>
            <p:spPr>
              <a:xfrm>
                <a:off x="6769" y="5605"/>
                <a:ext cx="1372" cy="1003"/>
              </a:xfrm>
              <a:custGeom>
                <a:avLst/>
                <a:gdLst/>
                <a:ahLst/>
                <a:cxnLst/>
                <a:rect l="l" t="t" r="r" b="b"/>
                <a:pathLst>
                  <a:path w="871220" h="636904">
                    <a:moveTo>
                      <a:pt x="0" y="636897"/>
                    </a:moveTo>
                    <a:lnTo>
                      <a:pt x="871151" y="636897"/>
                    </a:lnTo>
                    <a:lnTo>
                      <a:pt x="871151" y="0"/>
                    </a:lnTo>
                    <a:lnTo>
                      <a:pt x="0" y="0"/>
                    </a:lnTo>
                    <a:lnTo>
                      <a:pt x="0" y="63689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p/>
            </p:txBody>
          </p:sp>
          <p:sp>
            <p:nvSpPr>
              <p:cNvPr id="40" name="object 5"/>
              <p:cNvSpPr/>
              <p:nvPr/>
            </p:nvSpPr>
            <p:spPr>
              <a:xfrm>
                <a:off x="6969" y="5805"/>
                <a:ext cx="1372" cy="1003"/>
              </a:xfrm>
              <a:custGeom>
                <a:avLst/>
                <a:gdLst/>
                <a:ahLst/>
                <a:cxnLst/>
                <a:rect l="l" t="t" r="r" b="b"/>
                <a:pathLst>
                  <a:path w="871220" h="636904">
                    <a:moveTo>
                      <a:pt x="0" y="0"/>
                    </a:moveTo>
                    <a:lnTo>
                      <a:pt x="871151" y="0"/>
                    </a:lnTo>
                    <a:lnTo>
                      <a:pt x="871151" y="636896"/>
                    </a:lnTo>
                    <a:lnTo>
                      <a:pt x="0" y="636896"/>
                    </a:lnTo>
                    <a:lnTo>
                      <a:pt x="0" y="0"/>
                    </a:lnTo>
                    <a:close/>
                  </a:path>
                </a:pathLst>
              </a:custGeom>
              <a:ln w="25399">
                <a:solidFill>
                  <a:srgbClr val="FFFFFF"/>
                </a:solidFill>
              </a:ln>
            </p:spPr>
            <p:txBody>
              <a:bodyPr wrap="square" lIns="0" tIns="0" rIns="0" bIns="0" rtlCol="0"/>
              <a:p/>
            </p:txBody>
          </p:sp>
          <p:sp>
            <p:nvSpPr>
              <p:cNvPr id="41" name="object 6"/>
              <p:cNvSpPr/>
              <p:nvPr/>
            </p:nvSpPr>
            <p:spPr>
              <a:xfrm>
                <a:off x="6132" y="3983"/>
                <a:ext cx="314" cy="314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p/>
            </p:txBody>
          </p:sp>
          <p:sp>
            <p:nvSpPr>
              <p:cNvPr id="42" name="object 7"/>
              <p:cNvSpPr/>
              <p:nvPr/>
            </p:nvSpPr>
            <p:spPr>
              <a:xfrm>
                <a:off x="6725" y="5725"/>
                <a:ext cx="314" cy="314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p/>
            </p:txBody>
          </p:sp>
        </p:grpSp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08" y="3487"/>
              <a:ext cx="1023" cy="1004"/>
            </a:xfrm>
            <a:prstGeom prst="rect">
              <a:avLst/>
            </a:prstGeom>
          </p:spPr>
        </p:pic>
      </p:grpSp>
      <p:grpSp>
        <p:nvGrpSpPr>
          <p:cNvPr id="45" name="组合 44"/>
          <p:cNvGrpSpPr/>
          <p:nvPr/>
        </p:nvGrpSpPr>
        <p:grpSpPr>
          <a:xfrm>
            <a:off x="1691005" y="1203325"/>
            <a:ext cx="5657850" cy="4218940"/>
            <a:chOff x="2663" y="1895"/>
            <a:chExt cx="8910" cy="6644"/>
          </a:xfrm>
        </p:grpSpPr>
        <p:sp>
          <p:nvSpPr>
            <p:cNvPr id="46" name="object 2"/>
            <p:cNvSpPr/>
            <p:nvPr/>
          </p:nvSpPr>
          <p:spPr>
            <a:xfrm>
              <a:off x="2663" y="1895"/>
              <a:ext cx="8910" cy="664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47" name="object 3"/>
            <p:cNvSpPr/>
            <p:nvPr/>
          </p:nvSpPr>
          <p:spPr>
            <a:xfrm>
              <a:off x="6132" y="3983"/>
              <a:ext cx="314" cy="31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48" name="object 4"/>
            <p:cNvSpPr/>
            <p:nvPr/>
          </p:nvSpPr>
          <p:spPr>
            <a:xfrm>
              <a:off x="6725" y="5725"/>
              <a:ext cx="314" cy="31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49" name="object 5"/>
            <p:cNvSpPr/>
            <p:nvPr/>
          </p:nvSpPr>
          <p:spPr>
            <a:xfrm>
              <a:off x="6935" y="3451"/>
              <a:ext cx="314" cy="31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50" name="object 6"/>
            <p:cNvSpPr/>
            <p:nvPr/>
          </p:nvSpPr>
          <p:spPr>
            <a:xfrm>
              <a:off x="6135" y="6180"/>
              <a:ext cx="314" cy="31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</p:grpSp>
      <p:grpSp>
        <p:nvGrpSpPr>
          <p:cNvPr id="51" name="组合 50"/>
          <p:cNvGrpSpPr/>
          <p:nvPr/>
        </p:nvGrpSpPr>
        <p:grpSpPr>
          <a:xfrm>
            <a:off x="1674495" y="1186815"/>
            <a:ext cx="5763260" cy="4236085"/>
            <a:chOff x="2663" y="1895"/>
            <a:chExt cx="8910" cy="6644"/>
          </a:xfrm>
        </p:grpSpPr>
        <p:sp>
          <p:nvSpPr>
            <p:cNvPr id="52" name="object 2"/>
            <p:cNvSpPr/>
            <p:nvPr/>
          </p:nvSpPr>
          <p:spPr>
            <a:xfrm>
              <a:off x="2663" y="1895"/>
              <a:ext cx="8910" cy="664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53" name="object 3"/>
            <p:cNvSpPr/>
            <p:nvPr/>
          </p:nvSpPr>
          <p:spPr>
            <a:xfrm>
              <a:off x="6935" y="3451"/>
              <a:ext cx="314" cy="31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54" name="object 4"/>
            <p:cNvSpPr/>
            <p:nvPr/>
          </p:nvSpPr>
          <p:spPr>
            <a:xfrm>
              <a:off x="6135" y="6180"/>
              <a:ext cx="314" cy="31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55" name="object 5"/>
            <p:cNvSpPr/>
            <p:nvPr/>
          </p:nvSpPr>
          <p:spPr>
            <a:xfrm>
              <a:off x="4800" y="3319"/>
              <a:ext cx="848" cy="902"/>
            </a:xfrm>
            <a:custGeom>
              <a:avLst/>
              <a:gdLst/>
              <a:ahLst/>
              <a:cxnLst/>
              <a:rect l="l" t="t" r="r" b="b"/>
              <a:pathLst>
                <a:path w="538479" h="572769">
                  <a:moveTo>
                    <a:pt x="0" y="0"/>
                  </a:moveTo>
                  <a:lnTo>
                    <a:pt x="537904" y="0"/>
                  </a:lnTo>
                  <a:lnTo>
                    <a:pt x="537904" y="572422"/>
                  </a:lnTo>
                  <a:lnTo>
                    <a:pt x="0" y="572422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p/>
          </p:txBody>
        </p:sp>
      </p:grpSp>
      <p:grpSp>
        <p:nvGrpSpPr>
          <p:cNvPr id="56" name="组合 55"/>
          <p:cNvGrpSpPr/>
          <p:nvPr/>
        </p:nvGrpSpPr>
        <p:grpSpPr>
          <a:xfrm>
            <a:off x="1727200" y="1210945"/>
            <a:ext cx="5710555" cy="4210685"/>
            <a:chOff x="2663" y="1895"/>
            <a:chExt cx="8910" cy="6644"/>
          </a:xfrm>
        </p:grpSpPr>
        <p:sp>
          <p:nvSpPr>
            <p:cNvPr id="57" name="object 2"/>
            <p:cNvSpPr/>
            <p:nvPr/>
          </p:nvSpPr>
          <p:spPr>
            <a:xfrm>
              <a:off x="2663" y="1895"/>
              <a:ext cx="8910" cy="664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58" name="object 3"/>
            <p:cNvSpPr/>
            <p:nvPr/>
          </p:nvSpPr>
          <p:spPr>
            <a:xfrm>
              <a:off x="6935" y="3451"/>
              <a:ext cx="314" cy="31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59" name="object 4"/>
            <p:cNvSpPr/>
            <p:nvPr/>
          </p:nvSpPr>
          <p:spPr>
            <a:xfrm>
              <a:off x="6135" y="6180"/>
              <a:ext cx="314" cy="31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0" name="object 5"/>
            <p:cNvSpPr/>
            <p:nvPr/>
          </p:nvSpPr>
          <p:spPr>
            <a:xfrm>
              <a:off x="7784" y="3423"/>
              <a:ext cx="314" cy="31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1" name="object 6"/>
            <p:cNvSpPr/>
            <p:nvPr/>
          </p:nvSpPr>
          <p:spPr>
            <a:xfrm>
              <a:off x="5229" y="6469"/>
              <a:ext cx="314" cy="31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2" name="object 7"/>
            <p:cNvSpPr/>
            <p:nvPr/>
          </p:nvSpPr>
          <p:spPr>
            <a:xfrm>
              <a:off x="4800" y="3319"/>
              <a:ext cx="848" cy="902"/>
            </a:xfrm>
            <a:custGeom>
              <a:avLst/>
              <a:gdLst/>
              <a:ahLst/>
              <a:cxnLst/>
              <a:rect l="l" t="t" r="r" b="b"/>
              <a:pathLst>
                <a:path w="538479" h="572769">
                  <a:moveTo>
                    <a:pt x="0" y="0"/>
                  </a:moveTo>
                  <a:lnTo>
                    <a:pt x="537904" y="0"/>
                  </a:lnTo>
                  <a:lnTo>
                    <a:pt x="537904" y="572422"/>
                  </a:lnTo>
                  <a:lnTo>
                    <a:pt x="0" y="572422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p/>
          </p:txBody>
        </p:sp>
      </p:grpSp>
      <p:grpSp>
        <p:nvGrpSpPr>
          <p:cNvPr id="63" name="组合 62"/>
          <p:cNvGrpSpPr/>
          <p:nvPr/>
        </p:nvGrpSpPr>
        <p:grpSpPr>
          <a:xfrm>
            <a:off x="1691005" y="1203325"/>
            <a:ext cx="5747385" cy="4218305"/>
            <a:chOff x="2663" y="1782"/>
            <a:chExt cx="8910" cy="6644"/>
          </a:xfrm>
        </p:grpSpPr>
        <p:sp>
          <p:nvSpPr>
            <p:cNvPr id="64" name="object 2"/>
            <p:cNvSpPr/>
            <p:nvPr/>
          </p:nvSpPr>
          <p:spPr>
            <a:xfrm>
              <a:off x="2663" y="1782"/>
              <a:ext cx="8910" cy="664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5" name="object 3"/>
            <p:cNvSpPr/>
            <p:nvPr/>
          </p:nvSpPr>
          <p:spPr>
            <a:xfrm>
              <a:off x="7784" y="3310"/>
              <a:ext cx="314" cy="31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6" name="object 4"/>
            <p:cNvSpPr/>
            <p:nvPr/>
          </p:nvSpPr>
          <p:spPr>
            <a:xfrm>
              <a:off x="5229" y="6356"/>
              <a:ext cx="314" cy="31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7" name="object 5"/>
            <p:cNvSpPr/>
            <p:nvPr/>
          </p:nvSpPr>
          <p:spPr>
            <a:xfrm>
              <a:off x="4800" y="3206"/>
              <a:ext cx="848" cy="902"/>
            </a:xfrm>
            <a:custGeom>
              <a:avLst/>
              <a:gdLst/>
              <a:ahLst/>
              <a:cxnLst/>
              <a:rect l="l" t="t" r="r" b="b"/>
              <a:pathLst>
                <a:path w="538479" h="572769">
                  <a:moveTo>
                    <a:pt x="0" y="0"/>
                  </a:moveTo>
                  <a:lnTo>
                    <a:pt x="537904" y="0"/>
                  </a:lnTo>
                  <a:lnTo>
                    <a:pt x="537904" y="572422"/>
                  </a:lnTo>
                  <a:lnTo>
                    <a:pt x="0" y="572422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p/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0.1 Kmean</a:t>
            </a:r>
            <a:endParaRPr lang="en-US" dirty="0" smtClean="0"/>
          </a:p>
        </p:txBody>
      </p:sp>
      <p:grpSp>
        <p:nvGrpSpPr>
          <p:cNvPr id="63" name="组合 62"/>
          <p:cNvGrpSpPr/>
          <p:nvPr/>
        </p:nvGrpSpPr>
        <p:grpSpPr>
          <a:xfrm>
            <a:off x="1978660" y="1067435"/>
            <a:ext cx="4210685" cy="2331085"/>
            <a:chOff x="2663" y="1782"/>
            <a:chExt cx="8910" cy="6644"/>
          </a:xfrm>
        </p:grpSpPr>
        <p:sp>
          <p:nvSpPr>
            <p:cNvPr id="64" name="object 2"/>
            <p:cNvSpPr/>
            <p:nvPr/>
          </p:nvSpPr>
          <p:spPr>
            <a:xfrm>
              <a:off x="2663" y="1782"/>
              <a:ext cx="8910" cy="6645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5" name="object 3"/>
            <p:cNvSpPr/>
            <p:nvPr/>
          </p:nvSpPr>
          <p:spPr>
            <a:xfrm>
              <a:off x="7784" y="3310"/>
              <a:ext cx="314" cy="31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6" name="object 4"/>
            <p:cNvSpPr/>
            <p:nvPr/>
          </p:nvSpPr>
          <p:spPr>
            <a:xfrm>
              <a:off x="5229" y="6356"/>
              <a:ext cx="314" cy="31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7" name="object 5"/>
            <p:cNvSpPr/>
            <p:nvPr/>
          </p:nvSpPr>
          <p:spPr>
            <a:xfrm>
              <a:off x="4800" y="3206"/>
              <a:ext cx="848" cy="902"/>
            </a:xfrm>
            <a:custGeom>
              <a:avLst/>
              <a:gdLst/>
              <a:ahLst/>
              <a:cxnLst/>
              <a:rect l="l" t="t" r="r" b="b"/>
              <a:pathLst>
                <a:path w="538479" h="572769">
                  <a:moveTo>
                    <a:pt x="0" y="0"/>
                  </a:moveTo>
                  <a:lnTo>
                    <a:pt x="537904" y="0"/>
                  </a:lnTo>
                  <a:lnTo>
                    <a:pt x="537904" y="572422"/>
                  </a:lnTo>
                  <a:lnTo>
                    <a:pt x="0" y="572422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p/>
          </p:txBody>
        </p:sp>
      </p:grpSp>
      <p:sp>
        <p:nvSpPr>
          <p:cNvPr id="4" name="文本框 3"/>
          <p:cNvSpPr txBox="1"/>
          <p:nvPr/>
        </p:nvSpPr>
        <p:spPr>
          <a:xfrm>
            <a:off x="1012825" y="3491230"/>
            <a:ext cx="657606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随机生成</a:t>
            </a:r>
            <a:r>
              <a:rPr lang="en-US" altLang="zh-CN"/>
              <a:t>k</a:t>
            </a:r>
            <a:r>
              <a:rPr lang="zh-CN" altLang="en-US"/>
              <a:t>个中心点</a:t>
            </a:r>
            <a:r>
              <a:rPr lang="en-US" altLang="zh-CN"/>
              <a:t>A1~Ak</a:t>
            </a:r>
            <a:r>
              <a:rPr lang="zh-CN" altLang="en-US"/>
              <a:t>；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计算每个样本距离中心点</a:t>
            </a:r>
            <a:r>
              <a:rPr lang="en-US" altLang="zh-CN"/>
              <a:t>A1~Ak</a:t>
            </a:r>
            <a:r>
              <a:rPr lang="zh-CN" altLang="en-US"/>
              <a:t>的距离得到</a:t>
            </a:r>
            <a:r>
              <a:rPr lang="en-US" altLang="zh-CN"/>
              <a:t>D1~Dk</a:t>
            </a:r>
            <a:r>
              <a:rPr lang="zh-CN" altLang="en-US"/>
              <a:t>；</a:t>
            </a:r>
            <a:endParaRPr lang="zh-CN" altLang="en-US"/>
          </a:p>
          <a:p>
            <a:r>
              <a:rPr lang="en-US" altLang="zh-CN"/>
              <a:t>3.</a:t>
            </a:r>
            <a:r>
              <a:rPr lang="zh-CN" altLang="en-US"/>
              <a:t>对每个样本，选取</a:t>
            </a:r>
            <a:r>
              <a:rPr lang="en-US" altLang="zh-CN"/>
              <a:t>D1~Dk</a:t>
            </a:r>
            <a:r>
              <a:rPr lang="zh-CN" altLang="en-US"/>
              <a:t>中最小值对应的中心点，并用该中心点对该样本进行标记；</a:t>
            </a:r>
            <a:endParaRPr lang="zh-CN" altLang="en-US"/>
          </a:p>
          <a:p>
            <a:r>
              <a:rPr lang="en-US" altLang="zh-CN"/>
              <a:t>4. </a:t>
            </a:r>
            <a:r>
              <a:rPr lang="zh-CN" altLang="en-US"/>
              <a:t>对每个中心点，将被标记为该中心点的样本，在各个维度上取均值，生成一个均值样本，并用该均值样本更新该中心点；</a:t>
            </a:r>
            <a:endParaRPr lang="zh-CN" altLang="en-US"/>
          </a:p>
          <a:p>
            <a:r>
              <a:rPr lang="en-US" altLang="zh-CN"/>
              <a:t>5. </a:t>
            </a:r>
            <a:r>
              <a:rPr lang="zh-CN" altLang="en-US"/>
              <a:t>循环</a:t>
            </a:r>
            <a:r>
              <a:rPr lang="en-US" altLang="zh-CN"/>
              <a:t>2,3,4</a:t>
            </a:r>
            <a:r>
              <a:rPr lang="zh-CN" altLang="en-US"/>
              <a:t>步骤，直到这样一次循环：在本次循环中没有任何一个样本点的中心标记点被修改；</a:t>
            </a:r>
            <a:endParaRPr lang="zh-CN" altLang="en-US"/>
          </a:p>
          <a:p>
            <a:r>
              <a:rPr lang="zh-CN" altLang="en-US"/>
              <a:t>聚类完成！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0.1 Kmean</a:t>
            </a:r>
            <a:endParaRPr lang="en-US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196215" y="4826000"/>
            <a:ext cx="6576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323215" y="1365250"/>
            <a:ext cx="657606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Kmean++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随机选取一个样本作为聚类中心</a:t>
            </a:r>
            <a:r>
              <a:rPr lang="en-US" altLang="zh-CN"/>
              <a:t>k1</a:t>
            </a:r>
            <a:r>
              <a:rPr lang="zh-CN" altLang="en-US"/>
              <a:t>；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 选取样本中距离</a:t>
            </a:r>
            <a:r>
              <a:rPr lang="en-US" altLang="zh-CN"/>
              <a:t>k1</a:t>
            </a:r>
            <a:r>
              <a:rPr lang="zh-CN" altLang="en-US"/>
              <a:t>最远的样本作为第二个中心</a:t>
            </a:r>
            <a:r>
              <a:rPr lang="en-US" altLang="zh-CN"/>
              <a:t>k2;</a:t>
            </a:r>
            <a:endParaRPr lang="en-US" altLang="zh-CN"/>
          </a:p>
          <a:p>
            <a:r>
              <a:rPr lang="en-US" altLang="zh-CN"/>
              <a:t>3. </a:t>
            </a:r>
            <a:r>
              <a:rPr lang="zh-CN" altLang="en-US"/>
              <a:t>如果要求的聚类中心总数</a:t>
            </a:r>
            <a:r>
              <a:rPr lang="en-US" altLang="zh-CN"/>
              <a:t>K</a:t>
            </a:r>
            <a:r>
              <a:rPr lang="zh-CN" altLang="en-US"/>
              <a:t>大于</a:t>
            </a:r>
            <a:r>
              <a:rPr lang="en-US" altLang="zh-CN"/>
              <a:t>2</a:t>
            </a:r>
            <a:r>
              <a:rPr lang="zh-CN" altLang="en-US"/>
              <a:t>，那么进入</a:t>
            </a:r>
            <a:r>
              <a:rPr lang="en-US" altLang="zh-CN"/>
              <a:t>for</a:t>
            </a:r>
            <a:r>
              <a:rPr lang="zh-CN" altLang="en-US"/>
              <a:t>循环；</a:t>
            </a:r>
            <a:endParaRPr lang="zh-CN" altLang="en-US"/>
          </a:p>
          <a:p>
            <a:r>
              <a:rPr lang="en-US" altLang="zh-CN"/>
              <a:t>3.1  for</a:t>
            </a:r>
            <a:r>
              <a:rPr lang="zh-CN" altLang="en-US"/>
              <a:t>循环遍历剩余中心，从</a:t>
            </a:r>
            <a:r>
              <a:rPr lang="en-US" altLang="zh-CN"/>
              <a:t>2</a:t>
            </a:r>
            <a:r>
              <a:rPr lang="zh-CN" altLang="en-US"/>
              <a:t>遍历到</a:t>
            </a:r>
            <a:r>
              <a:rPr lang="en-US" altLang="zh-CN"/>
              <a:t>K</a:t>
            </a:r>
            <a:r>
              <a:rPr lang="zh-CN" altLang="en-US"/>
              <a:t>；</a:t>
            </a:r>
            <a:endParaRPr lang="zh-CN" altLang="en-US"/>
          </a:p>
          <a:p>
            <a:r>
              <a:rPr lang="en-US" altLang="zh-CN"/>
              <a:t>3.1.1  for</a:t>
            </a:r>
            <a:r>
              <a:rPr lang="zh-CN" altLang="en-US"/>
              <a:t>循环遍历所有样本点；</a:t>
            </a:r>
            <a:endParaRPr lang="zh-CN" altLang="en-US"/>
          </a:p>
          <a:p>
            <a:r>
              <a:rPr lang="en-US" altLang="zh-CN"/>
              <a:t>3.1.1.1  </a:t>
            </a:r>
            <a:r>
              <a:rPr lang="zh-CN" altLang="en-US"/>
              <a:t>计算</a:t>
            </a:r>
            <a:r>
              <a:rPr lang="en-US" altLang="zh-CN"/>
              <a:t>i</a:t>
            </a:r>
            <a:r>
              <a:rPr lang="zh-CN" altLang="en-US"/>
              <a:t>个样本距离已有中心（多个）的距离，选取最小值，并保存于</a:t>
            </a:r>
            <a:r>
              <a:rPr lang="en-US" altLang="zh-CN"/>
              <a:t>List</a:t>
            </a:r>
            <a:r>
              <a:rPr lang="zh-CN" altLang="en-US"/>
              <a:t>中；</a:t>
            </a:r>
            <a:endParaRPr lang="zh-CN" altLang="en-US"/>
          </a:p>
          <a:p>
            <a:r>
              <a:rPr lang="en-US" altLang="zh-CN"/>
              <a:t>3.1.2  </a:t>
            </a:r>
            <a:r>
              <a:rPr lang="zh-CN" altLang="en-US"/>
              <a:t>选取</a:t>
            </a:r>
            <a:r>
              <a:rPr lang="en-US" altLang="zh-CN"/>
              <a:t>List</a:t>
            </a:r>
            <a:r>
              <a:rPr lang="zh-CN" altLang="en-US"/>
              <a:t>中最大值所对应的样本，并将其作为新增中心点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Kmean||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0.2 PCA</a:t>
            </a:r>
            <a:endParaRPr lang="en-US" dirty="0" smtClean="0"/>
          </a:p>
        </p:txBody>
      </p:sp>
      <p:grpSp>
        <p:nvGrpSpPr>
          <p:cNvPr id="21" name="组合 20"/>
          <p:cNvGrpSpPr/>
          <p:nvPr/>
        </p:nvGrpSpPr>
        <p:grpSpPr>
          <a:xfrm>
            <a:off x="2094865" y="788670"/>
            <a:ext cx="3811270" cy="3065780"/>
            <a:chOff x="226" y="2831"/>
            <a:chExt cx="7080" cy="5908"/>
          </a:xfrm>
        </p:grpSpPr>
        <p:sp>
          <p:nvSpPr>
            <p:cNvPr id="22" name="object 2"/>
            <p:cNvSpPr/>
            <p:nvPr/>
          </p:nvSpPr>
          <p:spPr>
            <a:xfrm>
              <a:off x="4111" y="3309"/>
              <a:ext cx="186" cy="183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3" name="object 4"/>
            <p:cNvSpPr/>
            <p:nvPr/>
          </p:nvSpPr>
          <p:spPr>
            <a:xfrm>
              <a:off x="4807" y="5155"/>
              <a:ext cx="272" cy="2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4" name="object 5"/>
            <p:cNvSpPr/>
            <p:nvPr/>
          </p:nvSpPr>
          <p:spPr>
            <a:xfrm>
              <a:off x="5818" y="3997"/>
              <a:ext cx="272" cy="2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5" name="object 6"/>
            <p:cNvSpPr/>
            <p:nvPr/>
          </p:nvSpPr>
          <p:spPr>
            <a:xfrm>
              <a:off x="5706" y="4876"/>
              <a:ext cx="272" cy="2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6" name="object 9"/>
            <p:cNvSpPr/>
            <p:nvPr/>
          </p:nvSpPr>
          <p:spPr>
            <a:xfrm>
              <a:off x="4372" y="3010"/>
              <a:ext cx="189" cy="2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7" name="object 23"/>
            <p:cNvSpPr/>
            <p:nvPr/>
          </p:nvSpPr>
          <p:spPr>
            <a:xfrm>
              <a:off x="226" y="2831"/>
              <a:ext cx="7081" cy="5908"/>
            </a:xfrm>
            <a:custGeom>
              <a:avLst/>
              <a:gdLst/>
              <a:ahLst/>
              <a:cxnLst/>
              <a:rect l="l" t="t" r="r" b="b"/>
              <a:pathLst>
                <a:path w="4496435" h="3751579">
                  <a:moveTo>
                    <a:pt x="0" y="3751465"/>
                  </a:moveTo>
                  <a:lnTo>
                    <a:pt x="4495803" y="3751465"/>
                  </a:lnTo>
                  <a:lnTo>
                    <a:pt x="4495803" y="0"/>
                  </a:lnTo>
                  <a:lnTo>
                    <a:pt x="0" y="0"/>
                  </a:lnTo>
                  <a:lnTo>
                    <a:pt x="0" y="37514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p/>
          </p:txBody>
        </p:sp>
        <p:sp>
          <p:nvSpPr>
            <p:cNvPr id="28" name="object 24"/>
            <p:cNvSpPr/>
            <p:nvPr/>
          </p:nvSpPr>
          <p:spPr>
            <a:xfrm>
              <a:off x="2169" y="7274"/>
              <a:ext cx="398" cy="2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9" name="object 25"/>
            <p:cNvSpPr/>
            <p:nvPr/>
          </p:nvSpPr>
          <p:spPr>
            <a:xfrm>
              <a:off x="5571" y="7211"/>
              <a:ext cx="408" cy="26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0" name="object 26"/>
            <p:cNvSpPr/>
            <p:nvPr/>
          </p:nvSpPr>
          <p:spPr>
            <a:xfrm>
              <a:off x="672" y="4381"/>
              <a:ext cx="412" cy="26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1" name="object 27"/>
            <p:cNvSpPr/>
            <p:nvPr/>
          </p:nvSpPr>
          <p:spPr>
            <a:xfrm>
              <a:off x="567" y="3372"/>
              <a:ext cx="6577" cy="480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2" name="object 29"/>
            <p:cNvSpPr/>
            <p:nvPr/>
          </p:nvSpPr>
          <p:spPr>
            <a:xfrm>
              <a:off x="5453" y="7252"/>
              <a:ext cx="328" cy="22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3" name="object 30"/>
            <p:cNvSpPr/>
            <p:nvPr/>
          </p:nvSpPr>
          <p:spPr>
            <a:xfrm>
              <a:off x="2239" y="7342"/>
              <a:ext cx="360" cy="23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4" name="object 31"/>
            <p:cNvSpPr/>
            <p:nvPr/>
          </p:nvSpPr>
          <p:spPr>
            <a:xfrm>
              <a:off x="826" y="5454"/>
              <a:ext cx="363" cy="24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cxnSp>
          <p:nvCxnSpPr>
            <p:cNvPr id="45" name="直接箭头连接符 44"/>
            <p:cNvCxnSpPr/>
            <p:nvPr/>
          </p:nvCxnSpPr>
          <p:spPr>
            <a:xfrm>
              <a:off x="3892" y="5036"/>
              <a:ext cx="1267" cy="1157"/>
            </a:xfrm>
            <a:prstGeom prst="straightConnector1">
              <a:avLst/>
            </a:prstGeom>
            <a:noFill/>
            <a:ln w="444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6" name="直接箭头连接符 45"/>
            <p:cNvCxnSpPr/>
            <p:nvPr/>
          </p:nvCxnSpPr>
          <p:spPr>
            <a:xfrm flipH="1">
              <a:off x="2891" y="5059"/>
              <a:ext cx="1021" cy="1021"/>
            </a:xfrm>
            <a:prstGeom prst="straightConnector1">
              <a:avLst/>
            </a:prstGeom>
            <a:noFill/>
            <a:ln w="444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graphicFrame>
          <p:nvGraphicFramePr>
            <p:cNvPr id="47" name="对象 -2147482623"/>
            <p:cNvGraphicFramePr>
              <a:graphicFrameLocks noChangeAspect="1"/>
            </p:cNvGraphicFramePr>
            <p:nvPr/>
          </p:nvGraphicFramePr>
          <p:xfrm>
            <a:off x="4529" y="4812"/>
            <a:ext cx="837" cy="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" name="" r:id="rId11" imgW="165100" imgH="215900" progId="Equation.KSEE3">
                    <p:embed/>
                  </p:oleObj>
                </mc:Choice>
                <mc:Fallback>
                  <p:oleObj name="" r:id="rId11" imgW="165100" imgH="2159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529" y="4812"/>
                          <a:ext cx="837" cy="93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" name="对象 -2147482623"/>
            <p:cNvGraphicFramePr>
              <a:graphicFrameLocks noChangeAspect="1"/>
            </p:cNvGraphicFramePr>
            <p:nvPr/>
          </p:nvGraphicFramePr>
          <p:xfrm>
            <a:off x="2680" y="4885"/>
            <a:ext cx="773" cy="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" name="" r:id="rId13" imgW="152400" imgH="215900" progId="Equation.KSEE3">
                    <p:embed/>
                  </p:oleObj>
                </mc:Choice>
                <mc:Fallback>
                  <p:oleObj name="" r:id="rId13" imgW="152400" imgH="2159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2680" y="4885"/>
                          <a:ext cx="773" cy="93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" name="文本框 4"/>
          <p:cNvSpPr txBox="1"/>
          <p:nvPr/>
        </p:nvSpPr>
        <p:spPr>
          <a:xfrm>
            <a:off x="2254885" y="4156075"/>
            <a:ext cx="464629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1. </a:t>
            </a:r>
            <a:r>
              <a:rPr lang="zh-CN" altLang="en-US"/>
              <a:t>数据均值归零化；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求协方差矩阵（方阵）；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求特征值和特征向量；</a:t>
            </a:r>
            <a:endParaRPr lang="zh-CN" altLang="en-US"/>
          </a:p>
          <a:p>
            <a:r>
              <a:rPr lang="en-US" altLang="zh-CN"/>
              <a:t>4. </a:t>
            </a:r>
            <a:r>
              <a:rPr lang="zh-CN" altLang="en-US"/>
              <a:t>根据特征值选取特征向量；</a:t>
            </a:r>
            <a:endParaRPr lang="zh-CN" altLang="en-US"/>
          </a:p>
          <a:p>
            <a:r>
              <a:rPr lang="en-US" altLang="zh-CN"/>
              <a:t>5. </a:t>
            </a:r>
            <a:r>
              <a:rPr lang="zh-CN" altLang="en-US"/>
              <a:t>用选取的特征向量对数据进行降维；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with content">
  <a:themeElements>
    <a:clrScheme name="Custom 218">
      <a:dk1>
        <a:sysClr val="windowText" lastClr="000000"/>
      </a:dk1>
      <a:lt1>
        <a:sysClr val="window" lastClr="FFFFFF"/>
      </a:lt1>
      <a:dk2>
        <a:srgbClr val="0096D6"/>
      </a:dk2>
      <a:lt2>
        <a:srgbClr val="E5E8E8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008B2B"/>
      </a:accent6>
      <a:hlink>
        <a:srgbClr val="0096D6"/>
      </a:hlink>
      <a:folHlink>
        <a:srgbClr val="0096D6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29895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pt主题">
  <a:themeElements>
    <a:clrScheme name="3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自定义设计方案">
      <a:majorFont>
        <a:latin typeface="Arial"/>
        <a:ea typeface="宋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自定义设计方案">
  <a:themeElements>
    <a:clrScheme name="4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自定义设计方案">
      <a:majorFont>
        <a:latin typeface="Arial"/>
        <a:ea typeface="宋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7_自定义设计方案">
  <a:themeElements>
    <a:clrScheme name="4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自定义设计方案">
      <a:majorFont>
        <a:latin typeface="Arial"/>
        <a:ea typeface="宋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8_自定义设计方案">
  <a:themeElements>
    <a:clrScheme name="4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自定义设计方案">
      <a:majorFont>
        <a:latin typeface="Arial"/>
        <a:ea typeface="宋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9_自定义设计方案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0_自定义设计方案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1_自定义设计方案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4438</Words>
  <Application>WPS 演示</Application>
  <PresentationFormat>全屏显示(4:3)</PresentationFormat>
  <Paragraphs>571</Paragraphs>
  <Slides>55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8</vt:i4>
      </vt:variant>
      <vt:variant>
        <vt:lpstr>嵌入 OLE 服务器</vt:lpstr>
      </vt:variant>
      <vt:variant>
        <vt:i4>80</vt:i4>
      </vt:variant>
      <vt:variant>
        <vt:lpstr>幻灯片标题</vt:lpstr>
      </vt:variant>
      <vt:variant>
        <vt:i4>55</vt:i4>
      </vt:variant>
    </vt:vector>
  </HeadingPairs>
  <TitlesOfParts>
    <vt:vector size="160" baseType="lpstr">
      <vt:lpstr>Arial</vt:lpstr>
      <vt:lpstr>宋体</vt:lpstr>
      <vt:lpstr>Wingdings</vt:lpstr>
      <vt:lpstr>HP Simplified</vt:lpstr>
      <vt:lpstr>HP Simplified</vt:lpstr>
      <vt:lpstr>Arial</vt:lpstr>
      <vt:lpstr>Lucida Grande</vt:lpstr>
      <vt:lpstr>微软雅黑</vt:lpstr>
      <vt:lpstr>华文细黑</vt:lpstr>
      <vt:lpstr>Arial Unicode MS</vt:lpstr>
      <vt:lpstr>Calibri</vt:lpstr>
      <vt:lpstr>Calibri</vt:lpstr>
      <vt:lpstr>Wingdings</vt:lpstr>
      <vt:lpstr>Arial Black</vt:lpstr>
      <vt:lpstr>黑体</vt:lpstr>
      <vt:lpstr>Segoe Print</vt:lpstr>
      <vt:lpstr>华文细黑</vt:lpstr>
      <vt:lpstr>Title with content</vt:lpstr>
      <vt:lpstr>ppt主题</vt:lpstr>
      <vt:lpstr>6_自定义设计方案</vt:lpstr>
      <vt:lpstr>7_自定义设计方案</vt:lpstr>
      <vt:lpstr>8_自定义设计方案</vt:lpstr>
      <vt:lpstr>9_自定义设计方案</vt:lpstr>
      <vt:lpstr>10_自定义设计方案</vt:lpstr>
      <vt:lpstr>11_自定义设计方案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AI--量化交易</vt:lpstr>
      <vt:lpstr>主要内容</vt:lpstr>
      <vt:lpstr>0 算法解析</vt:lpstr>
      <vt:lpstr>0 算法解析</vt:lpstr>
      <vt:lpstr>0 算法解析</vt:lpstr>
      <vt:lpstr>0.1 Kmean</vt:lpstr>
      <vt:lpstr>0.1 Kmean</vt:lpstr>
      <vt:lpstr>0.1 Kmean</vt:lpstr>
      <vt:lpstr>0.2 PCA</vt:lpstr>
      <vt:lpstr>0.2 PCA</vt:lpstr>
      <vt:lpstr>0.2 PCA</vt:lpstr>
      <vt:lpstr>0.2 PCA</vt:lpstr>
      <vt:lpstr>0.3 NN</vt:lpstr>
      <vt:lpstr>0.3 NN</vt:lpstr>
      <vt:lpstr>0.3 NN</vt:lpstr>
      <vt:lpstr>0.3 NN</vt:lpstr>
      <vt:lpstr>0.3 NN</vt:lpstr>
      <vt:lpstr>1 投资交易简介</vt:lpstr>
      <vt:lpstr>1 投资交易简介</vt:lpstr>
      <vt:lpstr>1 投资交易简介</vt:lpstr>
      <vt:lpstr>1 投资交易简介</vt:lpstr>
      <vt:lpstr>1 投资交易简介</vt:lpstr>
      <vt:lpstr>1 投资交易简介</vt:lpstr>
      <vt:lpstr>1 投资交易简介</vt:lpstr>
      <vt:lpstr>1 投资交易简介</vt:lpstr>
      <vt:lpstr>1.1  基本交易</vt:lpstr>
      <vt:lpstr>1.1  基本交易</vt:lpstr>
      <vt:lpstr>1.2  投资交易市场</vt:lpstr>
      <vt:lpstr>1.2  投资交易市场</vt:lpstr>
      <vt:lpstr>1.3  市场分析</vt:lpstr>
      <vt:lpstr>1.3  市场分析</vt:lpstr>
      <vt:lpstr>1.4  量化基金概况</vt:lpstr>
      <vt:lpstr>1.4  量化基金概况</vt:lpstr>
      <vt:lpstr>1.4  量化基金概况</vt:lpstr>
      <vt:lpstr>1.4  量化基金概况</vt:lpstr>
      <vt:lpstr>1.5  小结</vt:lpstr>
      <vt:lpstr>2 交易数据</vt:lpstr>
      <vt:lpstr>2  交易数据</vt:lpstr>
      <vt:lpstr>2.1  数据获取tushare</vt:lpstr>
      <vt:lpstr>2.1  数据获取tushare</vt:lpstr>
      <vt:lpstr>2.1  数据获取tushare</vt:lpstr>
      <vt:lpstr>2.1  数据获取tushare</vt:lpstr>
      <vt:lpstr>2.1  数据获取tushare</vt:lpstr>
      <vt:lpstr>2.2  数据K线可视化: matplotlib.finance</vt:lpstr>
      <vt:lpstr>2.2  数据K线可视化: matplotlib.finance</vt:lpstr>
      <vt:lpstr>2.2  数据K线可视化: matplotlib.finance</vt:lpstr>
      <vt:lpstr>2.3 小结</vt:lpstr>
      <vt:lpstr>3 量化交易</vt:lpstr>
      <vt:lpstr>3 AI量化交易</vt:lpstr>
      <vt:lpstr>3 AI量化交易</vt:lpstr>
      <vt:lpstr>3.2 KNN</vt:lpstr>
      <vt:lpstr>3.3 KMean</vt:lpstr>
      <vt:lpstr>3.4 MLPnn</vt:lpstr>
      <vt:lpstr>3.5 小结</vt:lpstr>
      <vt:lpstr>The End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Jun Liu</dc:creator>
  <cp:lastModifiedBy>大树1403918342</cp:lastModifiedBy>
  <cp:revision>621</cp:revision>
  <dcterms:created xsi:type="dcterms:W3CDTF">2013-02-28T06:58:00Z</dcterms:created>
  <dcterms:modified xsi:type="dcterms:W3CDTF">2018-01-17T03:55:25Z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